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4" r:id="rId3"/>
    <p:sldId id="291" r:id="rId4"/>
    <p:sldId id="258" r:id="rId5"/>
    <p:sldId id="289" r:id="rId6"/>
    <p:sldId id="290" r:id="rId7"/>
    <p:sldId id="273" r:id="rId8"/>
    <p:sldId id="274" r:id="rId9"/>
    <p:sldId id="275" r:id="rId10"/>
    <p:sldId id="276" r:id="rId11"/>
    <p:sldId id="277" r:id="rId12"/>
    <p:sldId id="321" r:id="rId13"/>
    <p:sldId id="278" r:id="rId14"/>
    <p:sldId id="316" r:id="rId15"/>
    <p:sldId id="270" r:id="rId16"/>
    <p:sldId id="279" r:id="rId17"/>
    <p:sldId id="280" r:id="rId18"/>
    <p:sldId id="281" r:id="rId19"/>
    <p:sldId id="282" r:id="rId20"/>
    <p:sldId id="284" r:id="rId21"/>
    <p:sldId id="285" r:id="rId22"/>
    <p:sldId id="286" r:id="rId23"/>
    <p:sldId id="283" r:id="rId24"/>
    <p:sldId id="298" r:id="rId25"/>
    <p:sldId id="299" r:id="rId26"/>
    <p:sldId id="295" r:id="rId27"/>
    <p:sldId id="296" r:id="rId28"/>
    <p:sldId id="272" r:id="rId29"/>
    <p:sldId id="287" r:id="rId30"/>
    <p:sldId id="288" r:id="rId31"/>
    <p:sldId id="293" r:id="rId32"/>
    <p:sldId id="300" r:id="rId33"/>
    <p:sldId id="294" r:id="rId34"/>
    <p:sldId id="303" r:id="rId35"/>
    <p:sldId id="304" r:id="rId36"/>
    <p:sldId id="305" r:id="rId37"/>
    <p:sldId id="306" r:id="rId38"/>
    <p:sldId id="317" r:id="rId39"/>
    <p:sldId id="318" r:id="rId40"/>
    <p:sldId id="307" r:id="rId41"/>
    <p:sldId id="309" r:id="rId42"/>
    <p:sldId id="311" r:id="rId43"/>
    <p:sldId id="301" r:id="rId44"/>
    <p:sldId id="302" r:id="rId45"/>
    <p:sldId id="312" r:id="rId46"/>
    <p:sldId id="314" r:id="rId47"/>
    <p:sldId id="315" r:id="rId48"/>
    <p:sldId id="313" r:id="rId49"/>
    <p:sldId id="319" r:id="rId50"/>
    <p:sldId id="320" r:id="rId51"/>
  </p:sldIdLst>
  <p:sldSz cx="9144000" cy="6858000" type="screen4x3"/>
  <p:notesSz cx="6858000" cy="9144000"/>
  <p:embeddedFontLst>
    <p:embeddedFont>
      <p:font typeface="Arial Black" panose="020B0A04020102090204" pitchFamily="34" charset="0"/>
      <p:bold r:id="rId52"/>
      <p:italic r:id="rId53"/>
    </p:embeddedFont>
    <p:embeddedFont>
      <p:font typeface="PT Longbranch" pitchFamily="2" charset="0"/>
      <p:regular r:id="rId54"/>
    </p:embeddedFont>
    <p:embeddedFont>
      <p:font typeface="Aaron" panose="02020900000000000000" pitchFamily="18" charset="0"/>
      <p:bold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C0C0C"/>
    <a:srgbClr val="CC9900"/>
    <a:srgbClr val="DAE8F6"/>
    <a:srgbClr val="FFFFFF"/>
    <a:srgbClr val="EFF5FB"/>
    <a:srgbClr val="99CC00"/>
    <a:srgbClr val="009900"/>
    <a:srgbClr val="CC66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65" autoAdjust="0"/>
    <p:restoredTop sz="94660"/>
  </p:normalViewPr>
  <p:slideViewPr>
    <p:cSldViewPr>
      <p:cViewPr varScale="1">
        <p:scale>
          <a:sx n="68" d="100"/>
          <a:sy n="68" d="100"/>
        </p:scale>
        <p:origin x="146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92659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413718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344301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03169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044AC-6383-4476-BD09-72F101BA110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6939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0044AC-6383-4476-BD09-72F101BA110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6282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0044AC-6383-4476-BD09-72F101BA110A}"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51895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0044AC-6383-4476-BD09-72F101BA110A}"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3994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044AC-6383-4476-BD09-72F101BA110A}"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6928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044AC-6383-4476-BD09-72F101BA110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9570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044AC-6383-4476-BD09-72F101BA110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7192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044AC-6383-4476-BD09-72F101BA110A}" type="datetimeFigureOut">
              <a:rPr lang="en-US" smtClean="0"/>
              <a:t>11/5/2014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2C981-85A1-431C-A15F-1643B19F5392}" type="slidenum">
              <a:rPr lang="en-US" smtClean="0"/>
              <a:t>‹#›</a:t>
            </a:fld>
            <a:endParaRPr lang="en-US"/>
          </a:p>
        </p:txBody>
      </p:sp>
    </p:spTree>
    <p:extLst>
      <p:ext uri="{BB962C8B-B14F-4D97-AF65-F5344CB8AC3E}">
        <p14:creationId xmlns:p14="http://schemas.microsoft.com/office/powerpoint/2010/main" val="3957059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https://encrypted-tbn0.gstatic.com/images?q=tbn:ANd9GcSHxpYHY1mD6NrUfuba8XTvFvm_lzLcIKUkhzkDk9EgoV0Ev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1140">
            <a:off x="6448757" y="3838344"/>
            <a:ext cx="1318657" cy="1312796"/>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rot="685272">
            <a:off x="555531" y="4951318"/>
            <a:ext cx="1615082" cy="1542793"/>
          </a:xfrm>
          <a:prstGeom prst="roundRect">
            <a:avLst/>
          </a:prstGeom>
          <a:solidFill>
            <a:srgbClr val="FFFFFF">
              <a:alpha val="74902"/>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21120435">
            <a:off x="516399" y="3435619"/>
            <a:ext cx="1539128" cy="1498576"/>
          </a:xfrm>
          <a:prstGeom prst="roundRect">
            <a:avLst/>
          </a:prstGeom>
          <a:solidFill>
            <a:srgbClr val="FFFFFF">
              <a:alpha val="74902"/>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02150" y="3601730"/>
            <a:ext cx="1166355" cy="1166355"/>
            <a:chOff x="803362" y="3951300"/>
            <a:chExt cx="963930" cy="963930"/>
          </a:xfrm>
        </p:grpSpPr>
        <p:sp>
          <p:nvSpPr>
            <p:cNvPr id="12" name="Freeform 7"/>
            <p:cNvSpPr>
              <a:spLocks/>
            </p:cNvSpPr>
            <p:nvPr/>
          </p:nvSpPr>
          <p:spPr bwMode="auto">
            <a:xfrm>
              <a:off x="840033" y="3987971"/>
              <a:ext cx="892334" cy="892334"/>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chemeClr val="tx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 name="Freeform 5"/>
            <p:cNvSpPr>
              <a:spLocks/>
            </p:cNvSpPr>
            <p:nvPr/>
          </p:nvSpPr>
          <p:spPr bwMode="auto">
            <a:xfrm>
              <a:off x="803362" y="3951300"/>
              <a:ext cx="963930" cy="963930"/>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 name="Freeform 6"/>
            <p:cNvSpPr>
              <a:spLocks/>
            </p:cNvSpPr>
            <p:nvPr/>
          </p:nvSpPr>
          <p:spPr bwMode="auto">
            <a:xfrm>
              <a:off x="826063" y="3974001"/>
              <a:ext cx="909572" cy="918528"/>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8"/>
            <p:cNvSpPr>
              <a:spLocks/>
            </p:cNvSpPr>
            <p:nvPr/>
          </p:nvSpPr>
          <p:spPr bwMode="auto">
            <a:xfrm>
              <a:off x="1154358" y="4302296"/>
              <a:ext cx="263684" cy="263684"/>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 name="Freeform 9"/>
            <p:cNvSpPr>
              <a:spLocks/>
            </p:cNvSpPr>
            <p:nvPr/>
          </p:nvSpPr>
          <p:spPr bwMode="auto">
            <a:xfrm>
              <a:off x="1161343" y="4309281"/>
              <a:ext cx="249714" cy="249714"/>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10"/>
            <p:cNvSpPr>
              <a:spLocks/>
            </p:cNvSpPr>
            <p:nvPr/>
          </p:nvSpPr>
          <p:spPr bwMode="auto">
            <a:xfrm>
              <a:off x="1030375" y="4824425"/>
              <a:ext cx="26194" cy="26194"/>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1"/>
            <p:cNvSpPr>
              <a:spLocks/>
            </p:cNvSpPr>
            <p:nvPr/>
          </p:nvSpPr>
          <p:spPr bwMode="auto">
            <a:xfrm>
              <a:off x="1044345" y="4813948"/>
              <a:ext cx="19209" cy="17463"/>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12"/>
            <p:cNvSpPr>
              <a:spLocks/>
            </p:cNvSpPr>
            <p:nvPr/>
          </p:nvSpPr>
          <p:spPr bwMode="auto">
            <a:xfrm>
              <a:off x="1051330" y="4555503"/>
              <a:ext cx="186849" cy="265430"/>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 name="Freeform 13"/>
            <p:cNvSpPr>
              <a:spLocks/>
            </p:cNvSpPr>
            <p:nvPr/>
          </p:nvSpPr>
          <p:spPr bwMode="auto">
            <a:xfrm>
              <a:off x="1234686" y="4550264"/>
              <a:ext cx="6985" cy="5239"/>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Freeform 14"/>
            <p:cNvSpPr>
              <a:spLocks/>
            </p:cNvSpPr>
            <p:nvPr/>
          </p:nvSpPr>
          <p:spPr bwMode="auto">
            <a:xfrm>
              <a:off x="1238178" y="4539786"/>
              <a:ext cx="10478" cy="10478"/>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27"/>
            <p:cNvSpPr>
              <a:spLocks/>
            </p:cNvSpPr>
            <p:nvPr/>
          </p:nvSpPr>
          <p:spPr bwMode="auto">
            <a:xfrm>
              <a:off x="993703" y="4040359"/>
              <a:ext cx="220028" cy="27940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Freeform 28"/>
            <p:cNvSpPr>
              <a:spLocks/>
            </p:cNvSpPr>
            <p:nvPr/>
          </p:nvSpPr>
          <p:spPr bwMode="auto">
            <a:xfrm>
              <a:off x="1341207" y="4553756"/>
              <a:ext cx="223520" cy="277654"/>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Freeform 29"/>
            <p:cNvSpPr>
              <a:spLocks/>
            </p:cNvSpPr>
            <p:nvPr/>
          </p:nvSpPr>
          <p:spPr bwMode="auto">
            <a:xfrm>
              <a:off x="1168328" y="4008926"/>
              <a:ext cx="69850" cy="265430"/>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30"/>
            <p:cNvSpPr>
              <a:spLocks/>
            </p:cNvSpPr>
            <p:nvPr/>
          </p:nvSpPr>
          <p:spPr bwMode="auto">
            <a:xfrm>
              <a:off x="1320252" y="4593920"/>
              <a:ext cx="78581" cy="263684"/>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Freeform 31"/>
            <p:cNvSpPr>
              <a:spLocks/>
            </p:cNvSpPr>
            <p:nvPr/>
          </p:nvSpPr>
          <p:spPr bwMode="auto">
            <a:xfrm>
              <a:off x="1388356" y="4085761"/>
              <a:ext cx="197326" cy="225266"/>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5" name="Freeform 32"/>
            <p:cNvSpPr>
              <a:spLocks/>
            </p:cNvSpPr>
            <p:nvPr/>
          </p:nvSpPr>
          <p:spPr bwMode="auto">
            <a:xfrm>
              <a:off x="944808" y="4527563"/>
              <a:ext cx="207804" cy="216535"/>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 name="Freeform 35"/>
            <p:cNvSpPr>
              <a:spLocks/>
            </p:cNvSpPr>
            <p:nvPr/>
          </p:nvSpPr>
          <p:spPr bwMode="auto">
            <a:xfrm>
              <a:off x="1042598" y="4084015"/>
              <a:ext cx="136208" cy="200819"/>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7" name="Freeform 36"/>
            <p:cNvSpPr>
              <a:spLocks/>
            </p:cNvSpPr>
            <p:nvPr/>
          </p:nvSpPr>
          <p:spPr bwMode="auto">
            <a:xfrm>
              <a:off x="1374386" y="4593920"/>
              <a:ext cx="144939" cy="200819"/>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03" y="5033169"/>
            <a:ext cx="1407696" cy="1407696"/>
          </a:xfrm>
          <a:prstGeom prst="rect">
            <a:avLst/>
          </a:prstGeom>
        </p:spPr>
      </p:pic>
      <p:sp>
        <p:nvSpPr>
          <p:cNvPr id="29" name="TextBox 28"/>
          <p:cNvSpPr txBox="1"/>
          <p:nvPr/>
        </p:nvSpPr>
        <p:spPr>
          <a:xfrm>
            <a:off x="2018595" y="3575497"/>
            <a:ext cx="3840340" cy="1200329"/>
          </a:xfrm>
          <a:prstGeom prst="rect">
            <a:avLst/>
          </a:prstGeom>
          <a:noFill/>
        </p:spPr>
        <p:txBody>
          <a:bodyPr wrap="square" rtlCol="0">
            <a:spAutoFit/>
          </a:bodyPr>
          <a:lstStyle/>
          <a:p>
            <a:r>
              <a:rPr lang="en-US" sz="2400" dirty="0" smtClean="0">
                <a:solidFill>
                  <a:schemeClr val="bg1"/>
                </a:solidFill>
                <a:latin typeface="Aaron" panose="02020900000000000000" pitchFamily="18" charset="0"/>
              </a:rPr>
              <a:t>A free CD of this message will be available following the service</a:t>
            </a:r>
            <a:endParaRPr lang="en-US" sz="2400" dirty="0">
              <a:solidFill>
                <a:schemeClr val="bg1"/>
              </a:solidFill>
              <a:latin typeface="Aaron" panose="02020900000000000000" pitchFamily="18" charset="0"/>
            </a:endParaRPr>
          </a:p>
        </p:txBody>
      </p:sp>
      <p:sp>
        <p:nvSpPr>
          <p:cNvPr id="30" name="TextBox 29"/>
          <p:cNvSpPr txBox="1"/>
          <p:nvPr/>
        </p:nvSpPr>
        <p:spPr>
          <a:xfrm>
            <a:off x="2044488" y="5094274"/>
            <a:ext cx="4209558" cy="1200329"/>
          </a:xfrm>
          <a:prstGeom prst="rect">
            <a:avLst/>
          </a:prstGeom>
          <a:noFill/>
        </p:spPr>
        <p:txBody>
          <a:bodyPr wrap="square" rtlCol="0">
            <a:spAutoFit/>
          </a:bodyPr>
          <a:lstStyle/>
          <a:p>
            <a:r>
              <a:rPr lang="en-US" sz="2400" dirty="0" smtClean="0">
                <a:solidFill>
                  <a:schemeClr val="bg1"/>
                </a:solidFill>
                <a:latin typeface="Aaron" panose="02020900000000000000" pitchFamily="18" charset="0"/>
              </a:rPr>
              <a:t>It will also be available for podcast later this week at calvaryokc.com</a:t>
            </a:r>
            <a:endParaRPr lang="en-US" sz="2400" dirty="0">
              <a:solidFill>
                <a:schemeClr val="bg1"/>
              </a:solidFill>
              <a:latin typeface="Aaron" panose="02020900000000000000" pitchFamily="18" charset="0"/>
            </a:endParaRPr>
          </a:p>
        </p:txBody>
      </p:sp>
      <p:pic>
        <p:nvPicPr>
          <p:cNvPr id="34" name="Picture 3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6" name="TextBox 35"/>
          <p:cNvSpPr txBox="1"/>
          <p:nvPr/>
        </p:nvSpPr>
        <p:spPr>
          <a:xfrm>
            <a:off x="1333500" y="443925"/>
            <a:ext cx="3434466" cy="584775"/>
          </a:xfrm>
          <a:prstGeom prst="rect">
            <a:avLst/>
          </a:prstGeom>
          <a:noFill/>
          <a:effectLst>
            <a:softEdge rad="127000"/>
          </a:effectLst>
        </p:spPr>
        <p:txBody>
          <a:bodyPr wrap="square" lIns="274320" rIns="274320"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3200" dirty="0" smtClean="0">
                <a:solidFill>
                  <a:schemeClr val="bg2">
                    <a:lumMod val="50000"/>
                  </a:schemeClr>
                </a:solidFill>
                <a:effectLst>
                  <a:glow rad="228600">
                    <a:schemeClr val="accent3">
                      <a:lumMod val="50000"/>
                      <a:alpha val="56000"/>
                    </a:schemeClr>
                  </a:glow>
                </a:effectLst>
                <a:latin typeface="Aaron" panose="02020900000000000000" pitchFamily="18" charset="0"/>
              </a:rPr>
              <a:t>the bondage of</a:t>
            </a:r>
            <a:endParaRPr lang="en-US" sz="32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31" name="TextBox 30"/>
          <p:cNvSpPr txBox="1"/>
          <p:nvPr/>
        </p:nvSpPr>
        <p:spPr>
          <a:xfrm>
            <a:off x="1352942" y="760081"/>
            <a:ext cx="7362081" cy="1323439"/>
          </a:xfrm>
          <a:prstGeom prst="rect">
            <a:avLst/>
          </a:prstGeom>
          <a:noFill/>
          <a:effectLst>
            <a:softEdge rad="127000"/>
          </a:effectLst>
        </p:spPr>
        <p:txBody>
          <a:bodyPr wrap="square" lIns="274320" rIns="274320"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8000" dirty="0" smtClean="0">
                <a:solidFill>
                  <a:schemeClr val="bg2">
                    <a:lumMod val="50000"/>
                  </a:schemeClr>
                </a:solidFill>
                <a:effectLst>
                  <a:glow rad="228600">
                    <a:schemeClr val="accent3">
                      <a:lumMod val="50000"/>
                      <a:alpha val="56000"/>
                    </a:schemeClr>
                  </a:glow>
                </a:effectLst>
                <a:latin typeface="Aaron" panose="02020900000000000000" pitchFamily="18" charset="0"/>
              </a:rPr>
              <a:t>Cults and Isms</a:t>
            </a:r>
            <a:endParaRPr lang="en-US" sz="80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2" name="Picture 1"/>
          <p:cNvPicPr>
            <a:picLocks noChangeAspect="1"/>
          </p:cNvPicPr>
          <p:nvPr/>
        </p:nvPicPr>
        <p:blipFill rotWithShape="1">
          <a:blip r:embed="rId6"/>
          <a:srcRect r="21256" b="20176"/>
          <a:stretch/>
        </p:blipFill>
        <p:spPr>
          <a:xfrm rot="733197">
            <a:off x="702150" y="1752600"/>
            <a:ext cx="2041050" cy="1436837"/>
          </a:xfrm>
          <a:prstGeom prst="rect">
            <a:avLst/>
          </a:prstGeom>
          <a:effectLst>
            <a:glow rad="228600">
              <a:schemeClr val="accent4">
                <a:satMod val="175000"/>
                <a:alpha val="40000"/>
              </a:schemeClr>
            </a:glow>
          </a:effectLst>
        </p:spPr>
      </p:pic>
      <p:sp>
        <p:nvSpPr>
          <p:cNvPr id="35" name="TextBox 34"/>
          <p:cNvSpPr txBox="1"/>
          <p:nvPr/>
        </p:nvSpPr>
        <p:spPr>
          <a:xfrm>
            <a:off x="2206981" y="1973640"/>
            <a:ext cx="6479819" cy="2123658"/>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pPr algn="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Fringy, </a:t>
            </a:r>
            <a:r>
              <a:rPr lang="en-US" sz="6600" dirty="0" err="1" smtClean="0">
                <a:solidFill>
                  <a:schemeClr val="bg2">
                    <a:lumMod val="50000"/>
                  </a:schemeClr>
                </a:solidFill>
                <a:effectLst>
                  <a:glow rad="228600">
                    <a:schemeClr val="accent3">
                      <a:lumMod val="50000"/>
                      <a:alpha val="56000"/>
                    </a:schemeClr>
                  </a:glow>
                </a:effectLst>
                <a:latin typeface="Aaron" panose="02020900000000000000" pitchFamily="18" charset="0"/>
              </a:rPr>
              <a:t>Fallacius</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 &amp; False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50519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descr="http://upload.wikimedia.org/wikipedia/commons/d/d8/His_Holiness_Pope_Pius_XI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4118">
            <a:off x="4534125" y="978050"/>
            <a:ext cx="2991323" cy="4286608"/>
          </a:xfrm>
          <a:prstGeom prst="rect">
            <a:avLst/>
          </a:prstGeom>
          <a:noFill/>
          <a:effectLst>
            <a:outerShdw blurRad="127000" dist="254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r>
              <a:rPr lang="en-US" sz="3600" dirty="0">
                <a:solidFill>
                  <a:srgbClr val="FFFF00"/>
                </a:solidFill>
              </a:rPr>
              <a:t>Assumption of </a:t>
            </a:r>
            <a:r>
              <a:rPr lang="en-US" sz="3600" dirty="0" smtClean="0">
                <a:solidFill>
                  <a:srgbClr val="FFFF00"/>
                </a:solidFill>
              </a:rPr>
              <a:t>Mary </a:t>
            </a:r>
            <a:r>
              <a:rPr lang="en-US" sz="3600" dirty="0" smtClean="0"/>
              <a:t>~ </a:t>
            </a:r>
            <a:r>
              <a:rPr lang="en-US" sz="3600" dirty="0"/>
              <a:t>1950, Pope Pius XII</a:t>
            </a:r>
          </a:p>
        </p:txBody>
      </p:sp>
      <p:sp>
        <p:nvSpPr>
          <p:cNvPr id="6" name="TextBox 5"/>
          <p:cNvSpPr txBox="1"/>
          <p:nvPr/>
        </p:nvSpPr>
        <p:spPr>
          <a:xfrm>
            <a:off x="457200" y="1652982"/>
            <a:ext cx="8255726" cy="2308324"/>
          </a:xfrm>
          <a:prstGeom prst="rect">
            <a:avLst/>
          </a:prstGeom>
          <a:noFill/>
        </p:spPr>
        <p:txBody>
          <a:bodyPr wrap="square" rtlCol="0">
            <a:spAutoFit/>
          </a:bodyPr>
          <a:lstStyle/>
          <a:p>
            <a:pPr marL="463550" indent="-463550">
              <a:buFont typeface="Arial" panose="020B0604020202020204" pitchFamily="34" charset="0"/>
              <a:buChar char="•"/>
            </a:pPr>
            <a:r>
              <a:rPr lang="en-US" sz="3600" dirty="0"/>
              <a:t>The Virgin Mary </a:t>
            </a:r>
            <a:r>
              <a:rPr lang="en-US" sz="3600" dirty="0" smtClean="0"/>
              <a:t>“having </a:t>
            </a:r>
            <a:r>
              <a:rPr lang="en-US" sz="3600" dirty="0"/>
              <a:t>completed the course of her earthly life, was assumed body and soul into heavenly glory"</a:t>
            </a:r>
          </a:p>
        </p:txBody>
      </p:sp>
      <p:sp>
        <p:nvSpPr>
          <p:cNvPr id="7" name="TextBox 6"/>
          <p:cNvSpPr txBox="1"/>
          <p:nvPr/>
        </p:nvSpPr>
        <p:spPr>
          <a:xfrm>
            <a:off x="457200" y="3886200"/>
            <a:ext cx="8255726" cy="1754326"/>
          </a:xfrm>
          <a:prstGeom prst="rect">
            <a:avLst/>
          </a:prstGeom>
          <a:noFill/>
        </p:spPr>
        <p:txBody>
          <a:bodyPr wrap="square" rtlCol="0">
            <a:spAutoFit/>
          </a:bodyPr>
          <a:lstStyle/>
          <a:p>
            <a:pPr marL="463550" indent="-463550">
              <a:buFont typeface="Arial" panose="020B0604020202020204" pitchFamily="34" charset="0"/>
              <a:buChar char="•"/>
            </a:pPr>
            <a:r>
              <a:rPr lang="en-US" sz="3600" dirty="0"/>
              <a:t>2</a:t>
            </a:r>
            <a:r>
              <a:rPr lang="en-US" sz="3600" baseline="30000" dirty="0"/>
              <a:t>nd</a:t>
            </a:r>
            <a:r>
              <a:rPr lang="en-US" sz="3600" dirty="0"/>
              <a:t> Vatican Council (1962-65) declared Mary as the “Mother of the Church”</a:t>
            </a:r>
          </a:p>
        </p:txBody>
      </p:sp>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9" name="TextBox 8"/>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0" name="TextBox 9"/>
          <p:cNvSpPr txBox="1"/>
          <p:nvPr/>
        </p:nvSpPr>
        <p:spPr>
          <a:xfrm>
            <a:off x="4862315" y="5177135"/>
            <a:ext cx="2833885"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From 1939-1958</a:t>
            </a:r>
          </a:p>
        </p:txBody>
      </p:sp>
    </p:spTree>
    <p:extLst>
      <p:ext uri="{BB962C8B-B14F-4D97-AF65-F5344CB8AC3E}">
        <p14:creationId xmlns:p14="http://schemas.microsoft.com/office/powerpoint/2010/main" val="142539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xit" presetSubtype="0" fill="hold" nodeType="withEffect">
                                  <p:stCondLst>
                                    <p:cond delay="0"/>
                                  </p:stCondLst>
                                  <p:childTnLst>
                                    <p:animEffect transition="out" filter="fade">
                                      <p:cBhvr>
                                        <p:cTn id="21" dur="500"/>
                                        <p:tgtEl>
                                          <p:spTgt spid="7170"/>
                                        </p:tgtEl>
                                      </p:cBhvr>
                                    </p:animEffect>
                                    <p:set>
                                      <p:cBhvr>
                                        <p:cTn id="22" dur="1" fill="hold">
                                          <p:stCondLst>
                                            <p:cond delay="499"/>
                                          </p:stCondLst>
                                        </p:cTn>
                                        <p:tgtEl>
                                          <p:spTgt spid="717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4" name="Picture 2" descr="http://cdn.paradisefoundsantabarbara.com/wp-content/uploads/2014/07/mary-queen-of-ang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0201">
            <a:off x="4066080" y="951479"/>
            <a:ext cx="3578136" cy="4744610"/>
          </a:xfrm>
          <a:prstGeom prst="rect">
            <a:avLst/>
          </a:prstGeom>
          <a:noFill/>
          <a:effectLst>
            <a:outerShdw blurRad="127000" dist="254000" dir="78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r>
              <a:rPr lang="en-US" sz="3600" dirty="0" err="1" smtClean="0">
                <a:solidFill>
                  <a:srgbClr val="FFFF00"/>
                </a:solidFill>
                <a:effectLst>
                  <a:outerShdw blurRad="38100" dist="38100" dir="2700000" algn="tl">
                    <a:srgbClr val="000000">
                      <a:alpha val="43137"/>
                    </a:srgbClr>
                  </a:outerShdw>
                </a:effectLst>
              </a:rPr>
              <a:t>Mediatrix</a:t>
            </a:r>
            <a:r>
              <a:rPr lang="en-US" sz="3600" dirty="0" smtClean="0">
                <a:solidFill>
                  <a:srgbClr val="FFFF00"/>
                </a:solidFill>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 since the 4</a:t>
            </a:r>
            <a:r>
              <a:rPr lang="en-US" sz="3600" baseline="30000" dirty="0" smtClean="0">
                <a:effectLst>
                  <a:outerShdw blurRad="38100" dist="38100" dir="2700000" algn="tl">
                    <a:srgbClr val="000000">
                      <a:alpha val="43137"/>
                    </a:srgbClr>
                  </a:outerShdw>
                </a:effectLst>
              </a:rPr>
              <a:t>th</a:t>
            </a:r>
            <a:r>
              <a:rPr lang="en-US" sz="3600" dirty="0" smtClean="0">
                <a:effectLst>
                  <a:outerShdw blurRad="38100" dist="38100" dir="2700000" algn="tl">
                    <a:srgbClr val="000000">
                      <a:alpha val="43137"/>
                    </a:srgbClr>
                  </a:outerShdw>
                </a:effectLst>
              </a:rPr>
              <a:t> century</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457200" y="1162755"/>
            <a:ext cx="8255726" cy="4278094"/>
          </a:xfrm>
          <a:prstGeom prst="rect">
            <a:avLst/>
          </a:prstGeom>
          <a:noFill/>
        </p:spPr>
        <p:txBody>
          <a:bodyPr wrap="square" rtlCol="0">
            <a:spAutoFit/>
          </a:bodyPr>
          <a:lstStyle/>
          <a:p>
            <a:pPr marL="338138" indent="-338138">
              <a:buFont typeface="Arial" panose="020B0604020202020204" pitchFamily="34" charset="0"/>
              <a:buChar char="•"/>
            </a:pPr>
            <a:r>
              <a:rPr lang="en-US" sz="3400" dirty="0" smtClean="0"/>
              <a:t> </a:t>
            </a:r>
            <a:r>
              <a:rPr lang="en-US" sz="3400" dirty="0" smtClean="0">
                <a:solidFill>
                  <a:srgbClr val="FFFF00"/>
                </a:solidFill>
              </a:rPr>
              <a:t>Vatican </a:t>
            </a:r>
            <a:r>
              <a:rPr lang="en-US" sz="3400" dirty="0">
                <a:solidFill>
                  <a:srgbClr val="FFFF00"/>
                </a:solidFill>
              </a:rPr>
              <a:t>II ~ </a:t>
            </a:r>
            <a:r>
              <a:rPr lang="en-US" sz="3400" dirty="0" smtClean="0"/>
              <a:t>“Taken </a:t>
            </a:r>
            <a:r>
              <a:rPr lang="en-US" sz="3400" dirty="0"/>
              <a:t>up to heaven she did not lay aside this saving office but by her manifold intercession continues to bring us the gifts of eternal salvation ... Therefore the Blessed Virgin is invoked in the Church under the titles of Advocate, Helper, Benefactress, and </a:t>
            </a:r>
            <a:r>
              <a:rPr lang="en-US" sz="3400" dirty="0" err="1" smtClean="0"/>
              <a:t>Mediatrix</a:t>
            </a:r>
            <a:r>
              <a:rPr lang="en-US" sz="3400" dirty="0" smtClean="0"/>
              <a:t>.”</a:t>
            </a:r>
            <a:r>
              <a:rPr lang="en-US" sz="3400" dirty="0"/>
              <a:t> </a:t>
            </a:r>
            <a:r>
              <a:rPr lang="en-US" sz="3400" dirty="0">
                <a:solidFill>
                  <a:srgbClr val="FFFF00"/>
                </a:solidFill>
              </a:rPr>
              <a:t>(</a:t>
            </a:r>
            <a:r>
              <a:rPr lang="en-US" sz="3400" i="1" dirty="0">
                <a:solidFill>
                  <a:srgbClr val="FFFF00"/>
                </a:solidFill>
              </a:rPr>
              <a:t>Lumen </a:t>
            </a:r>
            <a:r>
              <a:rPr lang="en-US" sz="3400" i="1" dirty="0" err="1">
                <a:solidFill>
                  <a:srgbClr val="FFFF00"/>
                </a:solidFill>
              </a:rPr>
              <a:t>gentium</a:t>
            </a:r>
            <a:r>
              <a:rPr lang="en-US" sz="3400" dirty="0">
                <a:solidFill>
                  <a:srgbClr val="FFFF00"/>
                </a:solidFill>
              </a:rPr>
              <a:t>, 62)</a:t>
            </a:r>
          </a:p>
        </p:txBody>
      </p:sp>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9" name="TextBox 8"/>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405786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xit" presetSubtype="0" fill="hold" nodeType="withEffect">
                                  <p:stCondLst>
                                    <p:cond delay="0"/>
                                  </p:stCondLst>
                                  <p:childTnLst>
                                    <p:animEffect transition="out" filter="fade">
                                      <p:cBhvr>
                                        <p:cTn id="18" dur="500"/>
                                        <p:tgtEl>
                                          <p:spTgt spid="8194"/>
                                        </p:tgtEl>
                                      </p:cBhvr>
                                    </p:animEffect>
                                    <p:set>
                                      <p:cBhvr>
                                        <p:cTn id="19"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r>
              <a:rPr lang="en-US" sz="3600" dirty="0" err="1" smtClean="0">
                <a:solidFill>
                  <a:srgbClr val="FFFF00"/>
                </a:solidFill>
                <a:effectLst>
                  <a:outerShdw blurRad="38100" dist="38100" dir="2700000" algn="tl">
                    <a:srgbClr val="000000">
                      <a:alpha val="43137"/>
                    </a:srgbClr>
                  </a:outerShdw>
                </a:effectLst>
              </a:rPr>
              <a:t>Mediatrix</a:t>
            </a:r>
            <a:r>
              <a:rPr lang="en-US" sz="3600" dirty="0" smtClean="0">
                <a:solidFill>
                  <a:srgbClr val="FFFF00"/>
                </a:solidFill>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 since the 4</a:t>
            </a:r>
            <a:r>
              <a:rPr lang="en-US" sz="3600" baseline="30000" dirty="0" smtClean="0">
                <a:effectLst>
                  <a:outerShdw blurRad="38100" dist="38100" dir="2700000" algn="tl">
                    <a:srgbClr val="000000">
                      <a:alpha val="43137"/>
                    </a:srgbClr>
                  </a:outerShdw>
                </a:effectLst>
              </a:rPr>
              <a:t>th</a:t>
            </a:r>
            <a:r>
              <a:rPr lang="en-US" sz="3600" dirty="0" smtClean="0">
                <a:effectLst>
                  <a:outerShdw blurRad="38100" dist="38100" dir="2700000" algn="tl">
                    <a:srgbClr val="000000">
                      <a:alpha val="43137"/>
                    </a:srgbClr>
                  </a:outerShdw>
                </a:effectLst>
              </a:rPr>
              <a:t> century</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457200" y="1162755"/>
            <a:ext cx="8255726" cy="1754326"/>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1 </a:t>
            </a:r>
            <a:r>
              <a:rPr lang="en-US" sz="3600" dirty="0"/>
              <a:t>Tim. 2:5 (</a:t>
            </a:r>
            <a:r>
              <a:rPr lang="en-US" sz="3600" dirty="0" smtClean="0"/>
              <a:t>Douay-</a:t>
            </a:r>
            <a:r>
              <a:rPr lang="en-US" sz="3600" dirty="0" err="1" smtClean="0"/>
              <a:t>Rhiems</a:t>
            </a:r>
            <a:r>
              <a:rPr lang="en-US" sz="3600" dirty="0" smtClean="0"/>
              <a:t>) </a:t>
            </a:r>
            <a:r>
              <a:rPr lang="en-US" sz="3600" dirty="0"/>
              <a:t>~ </a:t>
            </a:r>
            <a:r>
              <a:rPr lang="en-US" sz="3600" dirty="0">
                <a:solidFill>
                  <a:srgbClr val="FFFF00"/>
                </a:solidFill>
              </a:rPr>
              <a:t>For there is one God, and one mediator of God and men, the man Christ Jesus:</a:t>
            </a:r>
          </a:p>
        </p:txBody>
      </p:sp>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9" name="TextBox 8"/>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23004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r>
              <a:rPr lang="en-US" sz="3600" dirty="0" smtClean="0">
                <a:solidFill>
                  <a:srgbClr val="FFFF00"/>
                </a:solidFill>
              </a:rPr>
              <a:t>1996 </a:t>
            </a:r>
            <a:r>
              <a:rPr lang="en-US" sz="3600" dirty="0" err="1" smtClean="0">
                <a:solidFill>
                  <a:srgbClr val="FFFF00"/>
                </a:solidFill>
              </a:rPr>
              <a:t>Mariological</a:t>
            </a:r>
            <a:r>
              <a:rPr lang="en-US" sz="3600" dirty="0" smtClean="0">
                <a:solidFill>
                  <a:srgbClr val="FFFF00"/>
                </a:solidFill>
              </a:rPr>
              <a:t> Congress</a:t>
            </a:r>
            <a:r>
              <a:rPr lang="en-US" sz="3600" dirty="0" smtClean="0">
                <a:solidFill>
                  <a:schemeClr val="bg1"/>
                </a:solidFill>
              </a:rPr>
              <a:t> (</a:t>
            </a:r>
            <a:r>
              <a:rPr lang="en-US" sz="3600" dirty="0" smtClean="0">
                <a:solidFill>
                  <a:schemeClr val="bg1"/>
                </a:solidFill>
              </a:rPr>
              <a:t>Co-</a:t>
            </a:r>
            <a:r>
              <a:rPr lang="en-US" sz="3600" dirty="0" err="1" smtClean="0">
                <a:solidFill>
                  <a:schemeClr val="bg1"/>
                </a:solidFill>
              </a:rPr>
              <a:t>redemptrix</a:t>
            </a:r>
            <a:r>
              <a:rPr lang="en-US" sz="3600" dirty="0" smtClean="0">
                <a:solidFill>
                  <a:schemeClr val="bg1"/>
                </a:solidFill>
              </a:rPr>
              <a:t>?)</a:t>
            </a:r>
            <a:endParaRPr lang="en-US" sz="3600" dirty="0">
              <a:solidFill>
                <a:schemeClr val="bg1"/>
              </a:solidFill>
            </a:endParaRPr>
          </a:p>
        </p:txBody>
      </p:sp>
      <p:sp>
        <p:nvSpPr>
          <p:cNvPr id="6" name="TextBox 5"/>
          <p:cNvSpPr txBox="1"/>
          <p:nvPr/>
        </p:nvSpPr>
        <p:spPr>
          <a:xfrm>
            <a:off x="457200" y="1676400"/>
            <a:ext cx="8255726" cy="2308324"/>
          </a:xfrm>
          <a:prstGeom prst="rect">
            <a:avLst/>
          </a:prstGeom>
          <a:noFill/>
        </p:spPr>
        <p:txBody>
          <a:bodyPr wrap="square" rtlCol="0">
            <a:spAutoFit/>
          </a:bodyPr>
          <a:lstStyle/>
          <a:p>
            <a:pPr marL="463550" indent="-463550">
              <a:buFont typeface="Arial" panose="020B0604020202020204" pitchFamily="34" charset="0"/>
              <a:buChar char="•"/>
            </a:pPr>
            <a:r>
              <a:rPr lang="en-US" sz="3600" dirty="0"/>
              <a:t>“It is not opportune to abandon the path marked out by the Second Vatican Council and proceed to the definition of a new dogma.”</a:t>
            </a:r>
            <a:endParaRPr lang="en-US" sz="3400" dirty="0"/>
          </a:p>
        </p:txBody>
      </p:sp>
      <p:sp>
        <p:nvSpPr>
          <p:cNvPr id="7" name="TextBox 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14843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723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3400"/>
            <a:ext cx="8229600" cy="5078313"/>
          </a:xfrm>
          <a:prstGeom prst="rect">
            <a:avLst/>
          </a:prstGeom>
          <a:noFill/>
        </p:spPr>
        <p:txBody>
          <a:bodyPr wrap="square" rtlCol="0">
            <a:spAutoFit/>
          </a:bodyPr>
          <a:lstStyle/>
          <a:p>
            <a:r>
              <a:rPr lang="en-US" sz="3600" dirty="0" err="1">
                <a:solidFill>
                  <a:srgbClr val="FFFF00"/>
                </a:solidFill>
              </a:rPr>
              <a:t>Sacramentalism</a:t>
            </a:r>
            <a:r>
              <a:rPr lang="en-US" sz="3600" dirty="0">
                <a:solidFill>
                  <a:srgbClr val="FFFF00"/>
                </a:solidFill>
              </a:rPr>
              <a:t> ~ </a:t>
            </a:r>
            <a:r>
              <a:rPr lang="en-US" sz="3600" dirty="0" smtClean="0"/>
              <a:t>“Belief </a:t>
            </a:r>
            <a:r>
              <a:rPr lang="en-US" sz="3600" dirty="0"/>
              <a:t>in or use of sacramental </a:t>
            </a:r>
            <a:r>
              <a:rPr lang="en-US" sz="3600" dirty="0" smtClean="0"/>
              <a:t>rites,</a:t>
            </a:r>
          </a:p>
          <a:p>
            <a:r>
              <a:rPr lang="en-US" sz="3600" dirty="0" smtClean="0"/>
              <a:t>acts</a:t>
            </a:r>
            <a:r>
              <a:rPr lang="en-US" sz="3600" dirty="0"/>
              <a:t>, or </a:t>
            </a:r>
            <a:r>
              <a:rPr lang="en-US" sz="3600" dirty="0" smtClean="0"/>
              <a:t>objects;</a:t>
            </a:r>
          </a:p>
          <a:p>
            <a:r>
              <a:rPr lang="en-US" sz="3600" i="1" dirty="0" smtClean="0"/>
              <a:t>Specifically</a:t>
            </a:r>
            <a:r>
              <a:rPr lang="en-US" i="1" dirty="0" smtClean="0"/>
              <a:t> </a:t>
            </a:r>
            <a:r>
              <a:rPr lang="en-US" sz="3600" b="1" dirty="0" smtClean="0"/>
              <a:t>:</a:t>
            </a:r>
            <a:r>
              <a:rPr lang="en-US" sz="3600" dirty="0"/>
              <a:t> belief that the sacraments </a:t>
            </a:r>
            <a:r>
              <a:rPr lang="en-US" sz="3600" dirty="0" smtClean="0"/>
              <a:t>are</a:t>
            </a:r>
          </a:p>
          <a:p>
            <a:r>
              <a:rPr lang="en-US" sz="3600" dirty="0" smtClean="0"/>
              <a:t>inherently efficacious</a:t>
            </a:r>
          </a:p>
          <a:p>
            <a:r>
              <a:rPr lang="en-US" sz="3600" dirty="0" smtClean="0"/>
              <a:t>and </a:t>
            </a:r>
            <a:r>
              <a:rPr lang="en-US" sz="3600" dirty="0"/>
              <a:t>necessary </a:t>
            </a:r>
            <a:r>
              <a:rPr lang="en-US" sz="3600" dirty="0" smtClean="0"/>
              <a:t>for</a:t>
            </a:r>
          </a:p>
          <a:p>
            <a:r>
              <a:rPr lang="en-US" sz="3600" dirty="0" smtClean="0"/>
              <a:t>salvation.“</a:t>
            </a:r>
          </a:p>
          <a:p>
            <a:r>
              <a:rPr lang="en-US" sz="3600" dirty="0" smtClean="0">
                <a:solidFill>
                  <a:srgbClr val="FFFF00"/>
                </a:solidFill>
              </a:rPr>
              <a:t>(</a:t>
            </a:r>
            <a:r>
              <a:rPr lang="en-US" sz="3600" dirty="0">
                <a:solidFill>
                  <a:srgbClr val="FFFF00"/>
                </a:solidFill>
              </a:rPr>
              <a:t>Merriam-Webster</a:t>
            </a:r>
            <a:r>
              <a:rPr lang="en-US" sz="3600" dirty="0" smtClean="0">
                <a:solidFill>
                  <a:srgbClr val="FFFF00"/>
                </a:solidFill>
              </a:rPr>
              <a:t>)</a:t>
            </a:r>
            <a:endParaRPr lang="en-US" sz="3600" dirty="0">
              <a:solidFill>
                <a:srgbClr val="FFFF00"/>
              </a:solidFill>
            </a:endParaRPr>
          </a:p>
        </p:txBody>
      </p:sp>
      <p:sp>
        <p:nvSpPr>
          <p:cNvPr id="11" name="TextBox 10"/>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9218" name="Picture 2" descr="http://www.lcc.cc/yrnew/wp-content/uploads/chali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6844">
            <a:off x="5368637" y="1398468"/>
            <a:ext cx="2597727" cy="4338205"/>
          </a:xfrm>
          <a:prstGeom prst="rect">
            <a:avLst/>
          </a:prstGeom>
          <a:noFill/>
          <a:effectLst>
            <a:outerShdw blurRad="127000" dist="254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3400"/>
            <a:ext cx="8229600" cy="646331"/>
          </a:xfrm>
          <a:prstGeom prst="rect">
            <a:avLst/>
          </a:prstGeom>
          <a:noFill/>
        </p:spPr>
        <p:txBody>
          <a:bodyPr wrap="square" rtlCol="0">
            <a:spAutoFit/>
          </a:bodyPr>
          <a:lstStyle/>
          <a:p>
            <a:r>
              <a:rPr lang="en-US" sz="3600" dirty="0" smtClean="0">
                <a:solidFill>
                  <a:srgbClr val="FFFF00"/>
                </a:solidFill>
              </a:rPr>
              <a:t>1) </a:t>
            </a:r>
            <a:r>
              <a:rPr lang="en-US" sz="3600" dirty="0" smtClean="0">
                <a:solidFill>
                  <a:schemeClr val="bg1"/>
                </a:solidFill>
              </a:rPr>
              <a:t>Baptism</a:t>
            </a:r>
            <a:endParaRPr lang="en-US" sz="3600" dirty="0">
              <a:solidFill>
                <a:schemeClr val="bg1"/>
              </a:solidFill>
            </a:endParaRPr>
          </a:p>
        </p:txBody>
      </p:sp>
      <p:sp>
        <p:nvSpPr>
          <p:cNvPr id="5" name="TextBox 4"/>
          <p:cNvSpPr txBox="1"/>
          <p:nvPr/>
        </p:nvSpPr>
        <p:spPr>
          <a:xfrm>
            <a:off x="609600" y="1106269"/>
            <a:ext cx="6629400" cy="646331"/>
          </a:xfrm>
          <a:prstGeom prst="rect">
            <a:avLst/>
          </a:prstGeom>
          <a:noFill/>
        </p:spPr>
        <p:txBody>
          <a:bodyPr wrap="square" rtlCol="0">
            <a:spAutoFit/>
          </a:bodyPr>
          <a:lstStyle/>
          <a:p>
            <a:r>
              <a:rPr lang="en-US" sz="3600" dirty="0" smtClean="0">
                <a:solidFill>
                  <a:srgbClr val="FFFF00"/>
                </a:solidFill>
              </a:rPr>
              <a:t>2) </a:t>
            </a:r>
            <a:r>
              <a:rPr lang="en-US" sz="3600" dirty="0" smtClean="0">
                <a:solidFill>
                  <a:schemeClr val="bg1"/>
                </a:solidFill>
              </a:rPr>
              <a:t>Eucharist</a:t>
            </a:r>
            <a:endParaRPr lang="en-US" sz="3600" dirty="0">
              <a:solidFill>
                <a:schemeClr val="bg1"/>
              </a:solidFill>
            </a:endParaRPr>
          </a:p>
        </p:txBody>
      </p:sp>
      <p:sp>
        <p:nvSpPr>
          <p:cNvPr id="6" name="TextBox 5"/>
          <p:cNvSpPr txBox="1"/>
          <p:nvPr/>
        </p:nvSpPr>
        <p:spPr>
          <a:xfrm>
            <a:off x="762000" y="1679138"/>
            <a:ext cx="6629400" cy="646331"/>
          </a:xfrm>
          <a:prstGeom prst="rect">
            <a:avLst/>
          </a:prstGeom>
          <a:noFill/>
        </p:spPr>
        <p:txBody>
          <a:bodyPr wrap="square" rtlCol="0">
            <a:spAutoFit/>
          </a:bodyPr>
          <a:lstStyle/>
          <a:p>
            <a:r>
              <a:rPr lang="en-US" sz="3600" dirty="0" smtClean="0">
                <a:solidFill>
                  <a:srgbClr val="FFFF00"/>
                </a:solidFill>
              </a:rPr>
              <a:t>3) </a:t>
            </a:r>
            <a:r>
              <a:rPr lang="en-US" sz="3600" dirty="0" smtClean="0">
                <a:solidFill>
                  <a:schemeClr val="bg1"/>
                </a:solidFill>
              </a:rPr>
              <a:t>Penance (or Reconciliation)</a:t>
            </a:r>
            <a:endParaRPr lang="en-US" sz="3600" dirty="0">
              <a:solidFill>
                <a:schemeClr val="bg1"/>
              </a:solidFill>
            </a:endParaRPr>
          </a:p>
        </p:txBody>
      </p:sp>
      <p:sp>
        <p:nvSpPr>
          <p:cNvPr id="7" name="TextBox 6"/>
          <p:cNvSpPr txBox="1"/>
          <p:nvPr/>
        </p:nvSpPr>
        <p:spPr>
          <a:xfrm>
            <a:off x="914400" y="2252007"/>
            <a:ext cx="6629400" cy="646331"/>
          </a:xfrm>
          <a:prstGeom prst="rect">
            <a:avLst/>
          </a:prstGeom>
          <a:noFill/>
        </p:spPr>
        <p:txBody>
          <a:bodyPr wrap="square" rtlCol="0">
            <a:spAutoFit/>
          </a:bodyPr>
          <a:lstStyle/>
          <a:p>
            <a:r>
              <a:rPr lang="en-US" sz="3600" dirty="0" smtClean="0">
                <a:solidFill>
                  <a:srgbClr val="FFFF00"/>
                </a:solidFill>
              </a:rPr>
              <a:t>4) </a:t>
            </a:r>
            <a:r>
              <a:rPr lang="en-US" sz="3600" dirty="0" smtClean="0">
                <a:solidFill>
                  <a:schemeClr val="bg1"/>
                </a:solidFill>
              </a:rPr>
              <a:t>Confirmation</a:t>
            </a:r>
            <a:endParaRPr lang="en-US" sz="3600" dirty="0">
              <a:solidFill>
                <a:schemeClr val="bg1"/>
              </a:solidFill>
            </a:endParaRPr>
          </a:p>
        </p:txBody>
      </p:sp>
      <p:sp>
        <p:nvSpPr>
          <p:cNvPr id="8" name="TextBox 7"/>
          <p:cNvSpPr txBox="1"/>
          <p:nvPr/>
        </p:nvSpPr>
        <p:spPr>
          <a:xfrm>
            <a:off x="1066800" y="2824876"/>
            <a:ext cx="6629400" cy="646331"/>
          </a:xfrm>
          <a:prstGeom prst="rect">
            <a:avLst/>
          </a:prstGeom>
          <a:noFill/>
        </p:spPr>
        <p:txBody>
          <a:bodyPr wrap="square" rtlCol="0">
            <a:spAutoFit/>
          </a:bodyPr>
          <a:lstStyle/>
          <a:p>
            <a:r>
              <a:rPr lang="en-US" sz="3600" dirty="0" smtClean="0">
                <a:solidFill>
                  <a:srgbClr val="FFFF00"/>
                </a:solidFill>
              </a:rPr>
              <a:t>5) </a:t>
            </a:r>
            <a:r>
              <a:rPr lang="en-US" sz="3600" dirty="0" smtClean="0">
                <a:solidFill>
                  <a:schemeClr val="bg1"/>
                </a:solidFill>
              </a:rPr>
              <a:t>Marriage</a:t>
            </a:r>
            <a:endParaRPr lang="en-US" sz="3600" dirty="0">
              <a:solidFill>
                <a:schemeClr val="bg1"/>
              </a:solidFill>
            </a:endParaRPr>
          </a:p>
        </p:txBody>
      </p:sp>
      <p:sp>
        <p:nvSpPr>
          <p:cNvPr id="9" name="TextBox 8"/>
          <p:cNvSpPr txBox="1"/>
          <p:nvPr/>
        </p:nvSpPr>
        <p:spPr>
          <a:xfrm>
            <a:off x="1219200" y="3397745"/>
            <a:ext cx="6629400" cy="646331"/>
          </a:xfrm>
          <a:prstGeom prst="rect">
            <a:avLst/>
          </a:prstGeom>
          <a:noFill/>
        </p:spPr>
        <p:txBody>
          <a:bodyPr wrap="square" rtlCol="0">
            <a:spAutoFit/>
          </a:bodyPr>
          <a:lstStyle/>
          <a:p>
            <a:r>
              <a:rPr lang="en-US" sz="3600" dirty="0" smtClean="0">
                <a:solidFill>
                  <a:srgbClr val="FFFF00"/>
                </a:solidFill>
              </a:rPr>
              <a:t>6) </a:t>
            </a:r>
            <a:r>
              <a:rPr lang="en-US" sz="3600" dirty="0" smtClean="0">
                <a:solidFill>
                  <a:schemeClr val="bg1"/>
                </a:solidFill>
              </a:rPr>
              <a:t>Ordination</a:t>
            </a:r>
            <a:endParaRPr lang="en-US" sz="3600" dirty="0">
              <a:solidFill>
                <a:schemeClr val="bg1"/>
              </a:solidFill>
            </a:endParaRPr>
          </a:p>
        </p:txBody>
      </p:sp>
      <p:sp>
        <p:nvSpPr>
          <p:cNvPr id="11" name="TextBox 10"/>
          <p:cNvSpPr txBox="1"/>
          <p:nvPr/>
        </p:nvSpPr>
        <p:spPr>
          <a:xfrm>
            <a:off x="1371600" y="3962400"/>
            <a:ext cx="6629400" cy="646331"/>
          </a:xfrm>
          <a:prstGeom prst="rect">
            <a:avLst/>
          </a:prstGeom>
          <a:noFill/>
        </p:spPr>
        <p:txBody>
          <a:bodyPr wrap="square" rtlCol="0">
            <a:spAutoFit/>
          </a:bodyPr>
          <a:lstStyle/>
          <a:p>
            <a:r>
              <a:rPr lang="en-US" sz="3600" dirty="0" smtClean="0">
                <a:solidFill>
                  <a:srgbClr val="FFFF00"/>
                </a:solidFill>
              </a:rPr>
              <a:t>7) </a:t>
            </a:r>
            <a:r>
              <a:rPr lang="en-US" sz="3600" dirty="0" smtClean="0">
                <a:solidFill>
                  <a:schemeClr val="bg1"/>
                </a:solidFill>
              </a:rPr>
              <a:t>Anointing of the Sick</a:t>
            </a:r>
            <a:endParaRPr lang="en-US" sz="3600" dirty="0">
              <a:solidFill>
                <a:schemeClr val="bg1"/>
              </a:solidFill>
            </a:endParaRPr>
          </a:p>
        </p:txBody>
      </p:sp>
      <p:sp>
        <p:nvSpPr>
          <p:cNvPr id="12" name="TextBox 11"/>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3" name="TextBox 12"/>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5634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533400"/>
            <a:ext cx="8229600" cy="5478423"/>
          </a:xfrm>
          <a:prstGeom prst="rect">
            <a:avLst/>
          </a:prstGeom>
          <a:noFill/>
        </p:spPr>
        <p:txBody>
          <a:bodyPr wrap="square" rtlCol="0">
            <a:spAutoFit/>
          </a:bodyPr>
          <a:lstStyle/>
          <a:p>
            <a:r>
              <a:rPr lang="en-US" sz="3500" dirty="0">
                <a:solidFill>
                  <a:srgbClr val="FFFF00"/>
                </a:solidFill>
              </a:rPr>
              <a:t>Catechism of the Catholic Church, pg. 1113 ~ </a:t>
            </a:r>
            <a:r>
              <a:rPr lang="en-US" sz="3500" dirty="0" smtClean="0"/>
              <a:t>“…</a:t>
            </a:r>
            <a:r>
              <a:rPr lang="en-US" sz="3500" dirty="0"/>
              <a:t>efficacious signs of grace, instituted by Christ and entrusted to the Church, by which divine life is dispensed to us. The visible rites by which the sacraments are celebrated signify and make present the graces proper to each sacrament. They bear fruit in those who receive them with the required dispositions</a:t>
            </a:r>
            <a:r>
              <a:rPr lang="en-US" sz="3500" dirty="0" smtClean="0"/>
              <a:t>."</a:t>
            </a:r>
            <a:endParaRPr lang="en-US" sz="3500" dirty="0">
              <a:solidFill>
                <a:schemeClr val="bg1"/>
              </a:solidFill>
            </a:endParaRPr>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cxnSp>
        <p:nvCxnSpPr>
          <p:cNvPr id="12" name="Straight Connector 11"/>
          <p:cNvCxnSpPr/>
          <p:nvPr/>
        </p:nvCxnSpPr>
        <p:spPr>
          <a:xfrm>
            <a:off x="2123552" y="2676208"/>
            <a:ext cx="45339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238500"/>
            <a:ext cx="34063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6" name="TextBox 1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21575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59173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3400"/>
            <a:ext cx="8229600" cy="630942"/>
          </a:xfrm>
          <a:prstGeom prst="rect">
            <a:avLst/>
          </a:prstGeom>
          <a:noFill/>
        </p:spPr>
        <p:txBody>
          <a:bodyPr wrap="square" rtlCol="0">
            <a:spAutoFit/>
          </a:bodyPr>
          <a:lstStyle/>
          <a:p>
            <a:r>
              <a:rPr lang="en-US" sz="3500" dirty="0" smtClean="0">
                <a:solidFill>
                  <a:srgbClr val="FFFF00"/>
                </a:solidFill>
              </a:rPr>
              <a:t>Transubstantiation</a:t>
            </a:r>
            <a:endParaRPr lang="en-US" sz="3500" dirty="0">
              <a:solidFill>
                <a:schemeClr val="bg1"/>
              </a:solidFill>
            </a:endParaRPr>
          </a:p>
        </p:txBody>
      </p:sp>
      <p:sp>
        <p:nvSpPr>
          <p:cNvPr id="5" name="TextBox 4"/>
          <p:cNvSpPr txBox="1"/>
          <p:nvPr/>
        </p:nvSpPr>
        <p:spPr>
          <a:xfrm>
            <a:off x="457200" y="1121658"/>
            <a:ext cx="8229600" cy="4524315"/>
          </a:xfrm>
          <a:prstGeom prst="rect">
            <a:avLst/>
          </a:prstGeom>
          <a:noFill/>
        </p:spPr>
        <p:txBody>
          <a:bodyPr wrap="square" rtlCol="0">
            <a:spAutoFit/>
          </a:bodyPr>
          <a:lstStyle/>
          <a:p>
            <a:r>
              <a:rPr lang="en-US" sz="3600" dirty="0">
                <a:solidFill>
                  <a:srgbClr val="FFFF00"/>
                </a:solidFill>
              </a:rPr>
              <a:t>The Catholic Catechism (with citations from the Council of Trent</a:t>
            </a:r>
            <a:r>
              <a:rPr lang="en-US" sz="3600" dirty="0" smtClean="0">
                <a:solidFill>
                  <a:srgbClr val="FFFF00"/>
                </a:solidFill>
              </a:rPr>
              <a:t>) ~ </a:t>
            </a:r>
            <a:r>
              <a:rPr lang="en-US" sz="3600" dirty="0"/>
              <a:t>“But the Real Presence is not only different from all the foregoing, It is also unique.  It is the physical presence of Christ in your midst, no less truly than he is now present at the right hand of his Father</a:t>
            </a:r>
            <a:r>
              <a:rPr lang="en-US" sz="3600" dirty="0" smtClean="0"/>
              <a:t>…</a:t>
            </a:r>
            <a:endParaRPr lang="en-US" sz="3600" dirty="0"/>
          </a:p>
        </p:txBody>
      </p:sp>
      <p:sp>
        <p:nvSpPr>
          <p:cNvPr id="6" name="TextBox 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99967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r>
              <a:rPr lang="en-US" sz="3600" dirty="0" smtClean="0">
                <a:solidFill>
                  <a:srgbClr val="FFFF00"/>
                </a:solidFill>
              </a:rPr>
              <a:t>1</a:t>
            </a:r>
            <a:r>
              <a:rPr lang="en-US" sz="3600" dirty="0">
                <a:solidFill>
                  <a:srgbClr val="FFFF00"/>
                </a:solidFill>
              </a:rPr>
              <a:t>. </a:t>
            </a:r>
            <a:r>
              <a:rPr lang="en-US" sz="3600" dirty="0"/>
              <a:t>Who Jesus is (The God-Man - 1 John 4:3)</a:t>
            </a:r>
            <a:endParaRPr lang="en-US" sz="3600" dirty="0">
              <a:solidFill>
                <a:srgbClr val="FFFF00"/>
              </a:solidFill>
            </a:endParaRPr>
          </a:p>
        </p:txBody>
      </p:sp>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457200" y="1639285"/>
            <a:ext cx="8255726" cy="1200329"/>
          </a:xfrm>
          <a:prstGeom prst="rect">
            <a:avLst/>
          </a:prstGeom>
          <a:noFill/>
        </p:spPr>
        <p:txBody>
          <a:bodyPr wrap="square" rtlCol="0">
            <a:spAutoFit/>
          </a:bodyPr>
          <a:lstStyle/>
          <a:p>
            <a:r>
              <a:rPr lang="en-US" sz="3600" dirty="0">
                <a:solidFill>
                  <a:srgbClr val="FFFF00"/>
                </a:solidFill>
              </a:rPr>
              <a:t>2. </a:t>
            </a:r>
            <a:r>
              <a:rPr lang="en-US" sz="3600" dirty="0"/>
              <a:t>What Jesus did (Salvation by grace through faith - Gal. 1:8)</a:t>
            </a:r>
            <a:endParaRPr lang="en-US" sz="3600" dirty="0">
              <a:solidFill>
                <a:srgbClr val="FFFF00"/>
              </a:solidFill>
            </a:endParaRPr>
          </a:p>
        </p:txBody>
      </p:sp>
      <p:sp>
        <p:nvSpPr>
          <p:cNvPr id="8" name="TextBox 7"/>
          <p:cNvSpPr txBox="1"/>
          <p:nvPr/>
        </p:nvSpPr>
        <p:spPr>
          <a:xfrm>
            <a:off x="457200" y="2762071"/>
            <a:ext cx="8255726" cy="1200329"/>
          </a:xfrm>
          <a:prstGeom prst="rect">
            <a:avLst/>
          </a:prstGeom>
          <a:noFill/>
        </p:spPr>
        <p:txBody>
          <a:bodyPr wrap="square" rtlCol="0">
            <a:spAutoFit/>
          </a:bodyPr>
          <a:lstStyle/>
          <a:p>
            <a:r>
              <a:rPr lang="en-US" sz="3600" dirty="0">
                <a:solidFill>
                  <a:srgbClr val="FFFF00"/>
                </a:solidFill>
              </a:rPr>
              <a:t>3. </a:t>
            </a:r>
            <a:r>
              <a:rPr lang="en-US" sz="3600" dirty="0"/>
              <a:t>The Resurrection (Bodily, physical resurrection - 1 Cor. 15:17)</a:t>
            </a:r>
            <a:endParaRPr lang="en-US" sz="3600" dirty="0">
              <a:solidFill>
                <a:srgbClr val="FFFF00"/>
              </a:solidFill>
            </a:endParaRPr>
          </a:p>
        </p:txBody>
      </p:sp>
      <p:sp>
        <p:nvSpPr>
          <p:cNvPr id="9" name="TextBox 8"/>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52935347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3400"/>
            <a:ext cx="8229600" cy="630942"/>
          </a:xfrm>
          <a:prstGeom prst="rect">
            <a:avLst/>
          </a:prstGeom>
          <a:noFill/>
        </p:spPr>
        <p:txBody>
          <a:bodyPr wrap="square" rtlCol="0">
            <a:spAutoFit/>
          </a:bodyPr>
          <a:lstStyle/>
          <a:p>
            <a:r>
              <a:rPr lang="en-US" sz="3500" dirty="0" smtClean="0">
                <a:solidFill>
                  <a:srgbClr val="FFFF00"/>
                </a:solidFill>
              </a:rPr>
              <a:t>Transubstantiation</a:t>
            </a:r>
            <a:endParaRPr lang="en-US" sz="3500" dirty="0">
              <a:solidFill>
                <a:schemeClr val="bg1"/>
              </a:solidFill>
            </a:endParaRPr>
          </a:p>
        </p:txBody>
      </p:sp>
      <p:sp>
        <p:nvSpPr>
          <p:cNvPr id="5" name="TextBox 4"/>
          <p:cNvSpPr txBox="1"/>
          <p:nvPr/>
        </p:nvSpPr>
        <p:spPr>
          <a:xfrm>
            <a:off x="457200" y="1121658"/>
            <a:ext cx="8229600" cy="4524315"/>
          </a:xfrm>
          <a:prstGeom prst="rect">
            <a:avLst/>
          </a:prstGeom>
          <a:noFill/>
        </p:spPr>
        <p:txBody>
          <a:bodyPr wrap="square" rtlCol="0">
            <a:spAutoFit/>
          </a:bodyPr>
          <a:lstStyle/>
          <a:p>
            <a:r>
              <a:rPr lang="en-US" sz="3600" dirty="0"/>
              <a:t>“… The sacrifice of the altar, then, is no mere empty commemoration of Calvary, but a true and proper act of sacrifice, whereby Christ the high priest by an </a:t>
            </a:r>
            <a:r>
              <a:rPr lang="en-US" sz="3600" dirty="0" err="1"/>
              <a:t>unbloody</a:t>
            </a:r>
            <a:r>
              <a:rPr lang="en-US" sz="3600" dirty="0"/>
              <a:t> immolation </a:t>
            </a:r>
            <a:r>
              <a:rPr lang="en-US" sz="3600" dirty="0">
                <a:solidFill>
                  <a:srgbClr val="FFFF00"/>
                </a:solidFill>
              </a:rPr>
              <a:t>(ritual sacrifice) </a:t>
            </a:r>
            <a:r>
              <a:rPr lang="en-US" sz="3600" dirty="0"/>
              <a:t>offers himself a most acceptable victim to the eternal Father, as he did on the cross.” </a:t>
            </a:r>
            <a:r>
              <a:rPr lang="en-US" sz="3600" dirty="0">
                <a:solidFill>
                  <a:srgbClr val="FFFF00"/>
                </a:solidFill>
              </a:rPr>
              <a:t>(pp. 465-66)</a:t>
            </a:r>
          </a:p>
        </p:txBody>
      </p:sp>
      <p:sp>
        <p:nvSpPr>
          <p:cNvPr id="6" name="TextBox 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40361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3400"/>
            <a:ext cx="8229600" cy="630942"/>
          </a:xfrm>
          <a:prstGeom prst="rect">
            <a:avLst/>
          </a:prstGeom>
          <a:noFill/>
        </p:spPr>
        <p:txBody>
          <a:bodyPr wrap="square" rtlCol="0">
            <a:spAutoFit/>
          </a:bodyPr>
          <a:lstStyle/>
          <a:p>
            <a:r>
              <a:rPr lang="en-US" sz="3500" dirty="0" smtClean="0">
                <a:solidFill>
                  <a:srgbClr val="FFFF00"/>
                </a:solidFill>
              </a:rPr>
              <a:t>Transubstantiation</a:t>
            </a:r>
            <a:endParaRPr lang="en-US" sz="3500" dirty="0">
              <a:solidFill>
                <a:schemeClr val="bg1"/>
              </a:solidFill>
            </a:endParaRPr>
          </a:p>
        </p:txBody>
      </p:sp>
      <p:sp>
        <p:nvSpPr>
          <p:cNvPr id="5" name="TextBox 4"/>
          <p:cNvSpPr txBox="1"/>
          <p:nvPr/>
        </p:nvSpPr>
        <p:spPr>
          <a:xfrm>
            <a:off x="457200" y="1121658"/>
            <a:ext cx="8229600" cy="4524315"/>
          </a:xfrm>
          <a:prstGeom prst="rect">
            <a:avLst/>
          </a:prstGeom>
          <a:noFill/>
        </p:spPr>
        <p:txBody>
          <a:bodyPr wrap="square" rtlCol="0">
            <a:spAutoFit/>
          </a:bodyPr>
          <a:lstStyle/>
          <a:p>
            <a:r>
              <a:rPr lang="en-US" sz="3600" dirty="0"/>
              <a:t>“Given this </a:t>
            </a:r>
            <a:r>
              <a:rPr lang="en-US" sz="3600" dirty="0" err="1"/>
              <a:t>perdurance</a:t>
            </a:r>
            <a:r>
              <a:rPr lang="en-US" sz="3600" dirty="0"/>
              <a:t> </a:t>
            </a:r>
            <a:r>
              <a:rPr lang="en-US" sz="3600" dirty="0">
                <a:solidFill>
                  <a:srgbClr val="FFFF00"/>
                </a:solidFill>
              </a:rPr>
              <a:t>(long continuance) </a:t>
            </a:r>
            <a:r>
              <a:rPr lang="en-US" sz="3600" dirty="0"/>
              <a:t>of Christ's presence as long as the species remain, it was only logical for the Church to worship the Blessed Sacrament as it would the person of Jesus himself.  As a result, he is to be adored, ‘in the holy sacrament of the Eucharist with </a:t>
            </a:r>
            <a:r>
              <a:rPr lang="en-US" sz="3600" dirty="0" smtClean="0"/>
              <a:t>the</a:t>
            </a:r>
            <a:endParaRPr lang="en-US" sz="3600" dirty="0"/>
          </a:p>
        </p:txBody>
      </p:sp>
      <p:sp>
        <p:nvSpPr>
          <p:cNvPr id="6" name="TextBox 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06881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File:Pacher Crucif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7792">
            <a:off x="3591069" y="864725"/>
            <a:ext cx="3369174" cy="4723141"/>
          </a:xfrm>
          <a:prstGeom prst="rect">
            <a:avLst/>
          </a:prstGeom>
          <a:noFill/>
          <a:effectLst>
            <a:outerShdw blurRad="127000" dist="254000" dir="78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3400"/>
            <a:ext cx="8229600" cy="630942"/>
          </a:xfrm>
          <a:prstGeom prst="rect">
            <a:avLst/>
          </a:prstGeom>
          <a:noFill/>
        </p:spPr>
        <p:txBody>
          <a:bodyPr wrap="square" rtlCol="0">
            <a:spAutoFit/>
          </a:bodyPr>
          <a:lstStyle/>
          <a:p>
            <a:r>
              <a:rPr lang="en-US" sz="3500" dirty="0" smtClean="0">
                <a:solidFill>
                  <a:srgbClr val="FFFF00"/>
                </a:solidFill>
              </a:rPr>
              <a:t>Transubstantiation</a:t>
            </a:r>
            <a:endParaRPr lang="en-US" sz="3500" dirty="0">
              <a:solidFill>
                <a:schemeClr val="bg1"/>
              </a:solidFill>
            </a:endParaRPr>
          </a:p>
        </p:txBody>
      </p:sp>
      <p:sp>
        <p:nvSpPr>
          <p:cNvPr id="5" name="TextBox 4"/>
          <p:cNvSpPr txBox="1"/>
          <p:nvPr/>
        </p:nvSpPr>
        <p:spPr>
          <a:xfrm>
            <a:off x="457200" y="1121658"/>
            <a:ext cx="8229600" cy="4524315"/>
          </a:xfrm>
          <a:prstGeom prst="rect">
            <a:avLst/>
          </a:prstGeom>
          <a:noFill/>
        </p:spPr>
        <p:txBody>
          <a:bodyPr wrap="square" rtlCol="0">
            <a:spAutoFit/>
          </a:bodyPr>
          <a:lstStyle/>
          <a:p>
            <a:r>
              <a:rPr lang="en-US" sz="3600" dirty="0"/>
              <a:t>worship of latria, including the external worship.’  Concretely this means that the Blessed Sacrament is to be ‘honored with extraordinary festive celebrations’ and ‘solemnly carried from place to place’ and ‘is to be publicly exposed for the people's adoration.’” </a:t>
            </a:r>
            <a:r>
              <a:rPr lang="en-US" sz="3600" dirty="0">
                <a:solidFill>
                  <a:srgbClr val="FFFF00"/>
                </a:solidFill>
              </a:rPr>
              <a:t>(pg. 463)</a:t>
            </a:r>
          </a:p>
        </p:txBody>
      </p:sp>
      <p:sp>
        <p:nvSpPr>
          <p:cNvPr id="6" name="TextBox 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73269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69766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http://tylermedina.net/STX/wp-content/uploads/2012/12/UPCI-logo-slider-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l="19747" r="16887"/>
          <a:stretch/>
        </p:blipFill>
        <p:spPr bwMode="auto">
          <a:xfrm rot="393060">
            <a:off x="4192922" y="2829821"/>
            <a:ext cx="3657600" cy="2914650"/>
          </a:xfrm>
          <a:prstGeom prst="rect">
            <a:avLst/>
          </a:prstGeom>
          <a:noFill/>
          <a:effectLst>
            <a:outerShdw blurRad="127000" dist="254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762000" y="1219200"/>
            <a:ext cx="6801323" cy="707886"/>
          </a:xfrm>
          <a:prstGeom prst="rect">
            <a:avLst/>
          </a:prstGeom>
          <a:noFill/>
        </p:spPr>
        <p:txBody>
          <a:bodyPr wrap="square" rtlCol="0">
            <a:spAutoFit/>
          </a:bodyPr>
          <a:lstStyle/>
          <a:p>
            <a:r>
              <a:rPr lang="en-US" sz="4000" dirty="0" smtClean="0">
                <a:solidFill>
                  <a:srgbClr val="FFFF00"/>
                </a:solidFill>
                <a:effectLst>
                  <a:outerShdw blurRad="38100" dist="38100" dir="2700000" algn="tl">
                    <a:srgbClr val="000000">
                      <a:alpha val="43137"/>
                    </a:srgbClr>
                  </a:outerShdw>
                </a:effectLst>
              </a:rPr>
              <a:t>United Pentecostalism</a:t>
            </a:r>
            <a:endParaRPr lang="en-US" sz="40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030227" y="1807458"/>
            <a:ext cx="6801323" cy="707886"/>
          </a:xfrm>
          <a:prstGeom prst="rect">
            <a:avLst/>
          </a:prstGeom>
          <a:noFill/>
        </p:spPr>
        <p:txBody>
          <a:bodyPr wrap="square" rtlCol="0">
            <a:spAutoFit/>
          </a:bodyPr>
          <a:lstStyle/>
          <a:p>
            <a:r>
              <a:rPr lang="en-US" sz="4000" dirty="0" smtClean="0">
                <a:solidFill>
                  <a:srgbClr val="FFFF00"/>
                </a:solidFill>
                <a:effectLst>
                  <a:outerShdw blurRad="38100" dist="38100" dir="2700000" algn="tl">
                    <a:srgbClr val="000000">
                      <a:alpha val="43137"/>
                    </a:srgbClr>
                  </a:outerShdw>
                </a:effectLst>
              </a:rPr>
              <a:t>Oneness Pentecostalism</a:t>
            </a:r>
            <a:endParaRPr lang="en-US" sz="40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1258827" y="2401669"/>
            <a:ext cx="6801323" cy="707886"/>
          </a:xfrm>
          <a:prstGeom prst="rect">
            <a:avLst/>
          </a:prstGeom>
          <a:noFill/>
        </p:spPr>
        <p:txBody>
          <a:bodyPr wrap="square" rtlCol="0">
            <a:spAutoFit/>
          </a:bodyPr>
          <a:lstStyle/>
          <a:p>
            <a:r>
              <a:rPr lang="en-US" sz="4000" dirty="0" smtClean="0">
                <a:solidFill>
                  <a:srgbClr val="FFFF00"/>
                </a:solidFill>
                <a:effectLst>
                  <a:outerShdw blurRad="38100" dist="38100" dir="2700000" algn="tl">
                    <a:srgbClr val="000000">
                      <a:alpha val="43137"/>
                    </a:srgbClr>
                  </a:outerShdw>
                </a:effectLst>
              </a:rPr>
              <a:t>Jesus Only Pentecostalism</a:t>
            </a:r>
            <a:endParaRPr lang="en-US" sz="400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9" name="TextBox 8"/>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4862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9978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3400"/>
            <a:ext cx="8229600" cy="630942"/>
          </a:xfrm>
          <a:prstGeom prst="rect">
            <a:avLst/>
          </a:prstGeom>
          <a:noFill/>
        </p:spPr>
        <p:txBody>
          <a:bodyPr wrap="square" rtlCol="0">
            <a:spAutoFit/>
          </a:bodyPr>
          <a:lstStyle/>
          <a:p>
            <a:r>
              <a:rPr lang="en-US" sz="3500" dirty="0" smtClean="0">
                <a:solidFill>
                  <a:srgbClr val="FFFF00"/>
                </a:solidFill>
              </a:rPr>
              <a:t>Modalism</a:t>
            </a:r>
            <a:endParaRPr lang="en-US" sz="3500" dirty="0">
              <a:solidFill>
                <a:schemeClr val="bg1"/>
              </a:solidFill>
            </a:endParaRPr>
          </a:p>
        </p:txBody>
      </p:sp>
      <p:sp>
        <p:nvSpPr>
          <p:cNvPr id="5" name="TextBox 4"/>
          <p:cNvSpPr txBox="1"/>
          <p:nvPr/>
        </p:nvSpPr>
        <p:spPr>
          <a:xfrm>
            <a:off x="457200" y="1121658"/>
            <a:ext cx="8229600" cy="2862322"/>
          </a:xfrm>
          <a:prstGeom prst="rect">
            <a:avLst/>
          </a:prstGeom>
          <a:noFill/>
        </p:spPr>
        <p:txBody>
          <a:bodyPr wrap="square" rtlCol="0">
            <a:spAutoFit/>
          </a:bodyPr>
          <a:lstStyle/>
          <a:p>
            <a:r>
              <a:rPr lang="en-US" sz="3600" dirty="0"/>
              <a:t>“The doctrine that the persons of the Trinity represent only three modes or aspects of the divine revelation, not distinct and coexisting persons in the divine nature.”</a:t>
            </a:r>
          </a:p>
        </p:txBody>
      </p:sp>
      <p:sp>
        <p:nvSpPr>
          <p:cNvPr id="4" name="TextBox 3"/>
          <p:cNvSpPr txBox="1"/>
          <p:nvPr/>
        </p:nvSpPr>
        <p:spPr>
          <a:xfrm>
            <a:off x="609600" y="3911601"/>
            <a:ext cx="7848600"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a:t>Also known as “Sabellianism”</a:t>
            </a:r>
            <a:endParaRPr lang="en-US" sz="3600" dirty="0" smtClean="0"/>
          </a:p>
        </p:txBody>
      </p:sp>
      <p:sp>
        <p:nvSpPr>
          <p:cNvPr id="7" name="TextBox 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21623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62370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grpSp>
        <p:nvGrpSpPr>
          <p:cNvPr id="48" name="Group 47"/>
          <p:cNvGrpSpPr/>
          <p:nvPr/>
        </p:nvGrpSpPr>
        <p:grpSpPr>
          <a:xfrm>
            <a:off x="533400" y="3200400"/>
            <a:ext cx="8171743" cy="881267"/>
            <a:chOff x="519176" y="3200400"/>
            <a:chExt cx="8171743" cy="881267"/>
          </a:xfrm>
        </p:grpSpPr>
        <p:grpSp>
          <p:nvGrpSpPr>
            <p:cNvPr id="49" name="Group 48"/>
            <p:cNvGrpSpPr/>
            <p:nvPr/>
          </p:nvGrpSpPr>
          <p:grpSpPr>
            <a:xfrm>
              <a:off x="519176" y="3200400"/>
              <a:ext cx="8171743" cy="881267"/>
              <a:chOff x="519176" y="2501351"/>
              <a:chExt cx="8171743" cy="881267"/>
            </a:xfrm>
          </p:grpSpPr>
          <p:sp>
            <p:nvSpPr>
              <p:cNvPr id="58" name="Rounded Rectangle 57"/>
              <p:cNvSpPr/>
              <p:nvPr/>
            </p:nvSpPr>
            <p:spPr>
              <a:xfrm>
                <a:off x="519176" y="2504661"/>
                <a:ext cx="8171743" cy="874643"/>
              </a:xfrm>
              <a:prstGeom prst="roundRect">
                <a:avLst/>
              </a:prstGeom>
              <a:ln w="38100">
                <a:solidFill>
                  <a:schemeClr val="bg1"/>
                </a:solid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926647"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22969"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19292"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415614"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11936"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408259"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904581"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400904"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897227"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93548"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889871"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386193"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882516"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378839"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863468" y="2507975"/>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337396" y="2501351"/>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4026925" y="3424535"/>
              <a:ext cx="759451" cy="461665"/>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300" dirty="0" smtClean="0"/>
                <a:t>1 AD</a:t>
              </a:r>
            </a:p>
          </p:txBody>
        </p:sp>
      </p:grpSp>
      <p:sp>
        <p:nvSpPr>
          <p:cNvPr id="5" name="Freeform 4"/>
          <p:cNvSpPr/>
          <p:nvPr/>
        </p:nvSpPr>
        <p:spPr>
          <a:xfrm>
            <a:off x="4299873" y="1733729"/>
            <a:ext cx="427839" cy="1412143"/>
          </a:xfrm>
          <a:custGeom>
            <a:avLst/>
            <a:gdLst>
              <a:gd name="connsiteX0" fmla="*/ 192947 w 427839"/>
              <a:gd name="connsiteY0" fmla="*/ 0 h 1409351"/>
              <a:gd name="connsiteX1" fmla="*/ 0 w 427839"/>
              <a:gd name="connsiteY1" fmla="*/ 1409351 h 1409351"/>
              <a:gd name="connsiteX2" fmla="*/ 427839 w 427839"/>
              <a:gd name="connsiteY2" fmla="*/ 1400962 h 1409351"/>
              <a:gd name="connsiteX3" fmla="*/ 192947 w 427839"/>
              <a:gd name="connsiteY3" fmla="*/ 0 h 1409351"/>
            </a:gdLst>
            <a:ahLst/>
            <a:cxnLst>
              <a:cxn ang="0">
                <a:pos x="connsiteX0" y="connsiteY0"/>
              </a:cxn>
              <a:cxn ang="0">
                <a:pos x="connsiteX1" y="connsiteY1"/>
              </a:cxn>
              <a:cxn ang="0">
                <a:pos x="connsiteX2" y="connsiteY2"/>
              </a:cxn>
              <a:cxn ang="0">
                <a:pos x="connsiteX3" y="connsiteY3"/>
              </a:cxn>
            </a:cxnLst>
            <a:rect l="l" t="t" r="r" b="b"/>
            <a:pathLst>
              <a:path w="427839" h="1409351">
                <a:moveTo>
                  <a:pt x="192947" y="0"/>
                </a:moveTo>
                <a:lnTo>
                  <a:pt x="0" y="1409351"/>
                </a:lnTo>
                <a:lnTo>
                  <a:pt x="427839" y="1400962"/>
                </a:lnTo>
                <a:lnTo>
                  <a:pt x="192947" y="0"/>
                </a:lnTo>
                <a:close/>
              </a:path>
            </a:pathLst>
          </a:custGeom>
          <a:solidFill>
            <a:srgbClr val="FFFF00"/>
          </a:solidFill>
          <a:ln>
            <a:solidFill>
              <a:schemeClr val="bg1"/>
            </a:solid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Callout 5"/>
          <p:cNvSpPr/>
          <p:nvPr/>
        </p:nvSpPr>
        <p:spPr>
          <a:xfrm>
            <a:off x="732455" y="1738098"/>
            <a:ext cx="3567418" cy="1406903"/>
          </a:xfrm>
          <a:custGeom>
            <a:avLst/>
            <a:gdLst>
              <a:gd name="connsiteX0" fmla="*/ 0 w 3567418"/>
              <a:gd name="connsiteY0" fmla="*/ 457200 h 914400"/>
              <a:gd name="connsiteX1" fmla="*/ 228600 w 3567418"/>
              <a:gd name="connsiteY1" fmla="*/ 228600 h 914400"/>
              <a:gd name="connsiteX2" fmla="*/ 228600 w 3567418"/>
              <a:gd name="connsiteY2" fmla="*/ 342900 h 914400"/>
              <a:gd name="connsiteX3" fmla="*/ 1249417 w 3567418"/>
              <a:gd name="connsiteY3" fmla="*/ 342900 h 914400"/>
              <a:gd name="connsiteX4" fmla="*/ 1249417 w 3567418"/>
              <a:gd name="connsiteY4" fmla="*/ 0 h 914400"/>
              <a:gd name="connsiteX5" fmla="*/ 3567418 w 3567418"/>
              <a:gd name="connsiteY5" fmla="*/ 0 h 914400"/>
              <a:gd name="connsiteX6" fmla="*/ 3567418 w 3567418"/>
              <a:gd name="connsiteY6" fmla="*/ 914400 h 914400"/>
              <a:gd name="connsiteX7" fmla="*/ 1249417 w 3567418"/>
              <a:gd name="connsiteY7" fmla="*/ 914400 h 914400"/>
              <a:gd name="connsiteX8" fmla="*/ 1249417 w 3567418"/>
              <a:gd name="connsiteY8" fmla="*/ 571500 h 914400"/>
              <a:gd name="connsiteX9" fmla="*/ 228600 w 3567418"/>
              <a:gd name="connsiteY9" fmla="*/ 571500 h 914400"/>
              <a:gd name="connsiteX10" fmla="*/ 228600 w 3567418"/>
              <a:gd name="connsiteY10" fmla="*/ 685800 h 914400"/>
              <a:gd name="connsiteX11" fmla="*/ 0 w 3567418"/>
              <a:gd name="connsiteY11" fmla="*/ 457200 h 914400"/>
              <a:gd name="connsiteX0" fmla="*/ 0 w 3567418"/>
              <a:gd name="connsiteY0" fmla="*/ 943762 h 1400962"/>
              <a:gd name="connsiteX1" fmla="*/ 228600 w 3567418"/>
              <a:gd name="connsiteY1" fmla="*/ 715162 h 1400962"/>
              <a:gd name="connsiteX2" fmla="*/ 228600 w 3567418"/>
              <a:gd name="connsiteY2" fmla="*/ 829462 h 1400962"/>
              <a:gd name="connsiteX3" fmla="*/ 1249417 w 3567418"/>
              <a:gd name="connsiteY3" fmla="*/ 829462 h 1400962"/>
              <a:gd name="connsiteX4" fmla="*/ 1249417 w 3567418"/>
              <a:gd name="connsiteY4" fmla="*/ 486562 h 1400962"/>
              <a:gd name="connsiteX5" fmla="*/ 1822508 w 3567418"/>
              <a:gd name="connsiteY5" fmla="*/ 0 h 1400962"/>
              <a:gd name="connsiteX6" fmla="*/ 3567418 w 3567418"/>
              <a:gd name="connsiteY6" fmla="*/ 1400962 h 1400962"/>
              <a:gd name="connsiteX7" fmla="*/ 1249417 w 3567418"/>
              <a:gd name="connsiteY7" fmla="*/ 1400962 h 1400962"/>
              <a:gd name="connsiteX8" fmla="*/ 1249417 w 3567418"/>
              <a:gd name="connsiteY8" fmla="*/ 1058062 h 1400962"/>
              <a:gd name="connsiteX9" fmla="*/ 228600 w 3567418"/>
              <a:gd name="connsiteY9" fmla="*/ 1058062 h 1400962"/>
              <a:gd name="connsiteX10" fmla="*/ 228600 w 3567418"/>
              <a:gd name="connsiteY10" fmla="*/ 1172362 h 1400962"/>
              <a:gd name="connsiteX11" fmla="*/ 0 w 3567418"/>
              <a:gd name="connsiteY11" fmla="*/ 943762 h 1400962"/>
              <a:gd name="connsiteX0" fmla="*/ 0 w 3567418"/>
              <a:gd name="connsiteY0" fmla="*/ 943762 h 1400962"/>
              <a:gd name="connsiteX1" fmla="*/ 228600 w 3567418"/>
              <a:gd name="connsiteY1" fmla="*/ 715162 h 1400962"/>
              <a:gd name="connsiteX2" fmla="*/ 228600 w 3567418"/>
              <a:gd name="connsiteY2" fmla="*/ 829462 h 1400962"/>
              <a:gd name="connsiteX3" fmla="*/ 1249417 w 3567418"/>
              <a:gd name="connsiteY3" fmla="*/ 829462 h 1400962"/>
              <a:gd name="connsiteX4" fmla="*/ 1819868 w 3567418"/>
              <a:gd name="connsiteY4" fmla="*/ 16778 h 1400962"/>
              <a:gd name="connsiteX5" fmla="*/ 1822508 w 3567418"/>
              <a:gd name="connsiteY5" fmla="*/ 0 h 1400962"/>
              <a:gd name="connsiteX6" fmla="*/ 3567418 w 3567418"/>
              <a:gd name="connsiteY6" fmla="*/ 1400962 h 1400962"/>
              <a:gd name="connsiteX7" fmla="*/ 1249417 w 3567418"/>
              <a:gd name="connsiteY7" fmla="*/ 1400962 h 1400962"/>
              <a:gd name="connsiteX8" fmla="*/ 1249417 w 3567418"/>
              <a:gd name="connsiteY8" fmla="*/ 1058062 h 1400962"/>
              <a:gd name="connsiteX9" fmla="*/ 228600 w 3567418"/>
              <a:gd name="connsiteY9" fmla="*/ 1058062 h 1400962"/>
              <a:gd name="connsiteX10" fmla="*/ 228600 w 3567418"/>
              <a:gd name="connsiteY10" fmla="*/ 1172362 h 1400962"/>
              <a:gd name="connsiteX11" fmla="*/ 0 w 3567418"/>
              <a:gd name="connsiteY11" fmla="*/ 943762 h 1400962"/>
              <a:gd name="connsiteX0" fmla="*/ 0 w 3567418"/>
              <a:gd name="connsiteY0" fmla="*/ 926984 h 1384184"/>
              <a:gd name="connsiteX1" fmla="*/ 228600 w 3567418"/>
              <a:gd name="connsiteY1" fmla="*/ 698384 h 1384184"/>
              <a:gd name="connsiteX2" fmla="*/ 228600 w 3567418"/>
              <a:gd name="connsiteY2" fmla="*/ 812684 h 1384184"/>
              <a:gd name="connsiteX3" fmla="*/ 1249417 w 3567418"/>
              <a:gd name="connsiteY3" fmla="*/ 812684 h 1384184"/>
              <a:gd name="connsiteX4" fmla="*/ 1819868 w 3567418"/>
              <a:gd name="connsiteY4" fmla="*/ 0 h 1384184"/>
              <a:gd name="connsiteX5" fmla="*/ 1931565 w 3567418"/>
              <a:gd name="connsiteY5" fmla="*/ 665068 h 1384184"/>
              <a:gd name="connsiteX6" fmla="*/ 3567418 w 3567418"/>
              <a:gd name="connsiteY6" fmla="*/ 1384184 h 1384184"/>
              <a:gd name="connsiteX7" fmla="*/ 1249417 w 3567418"/>
              <a:gd name="connsiteY7" fmla="*/ 1384184 h 1384184"/>
              <a:gd name="connsiteX8" fmla="*/ 1249417 w 3567418"/>
              <a:gd name="connsiteY8" fmla="*/ 1041284 h 1384184"/>
              <a:gd name="connsiteX9" fmla="*/ 228600 w 3567418"/>
              <a:gd name="connsiteY9" fmla="*/ 1041284 h 1384184"/>
              <a:gd name="connsiteX10" fmla="*/ 228600 w 3567418"/>
              <a:gd name="connsiteY10" fmla="*/ 1155584 h 1384184"/>
              <a:gd name="connsiteX11" fmla="*/ 0 w 3567418"/>
              <a:gd name="connsiteY11" fmla="*/ 926984 h 1384184"/>
              <a:gd name="connsiteX0" fmla="*/ 0 w 3567418"/>
              <a:gd name="connsiteY0" fmla="*/ 520169 h 977369"/>
              <a:gd name="connsiteX1" fmla="*/ 228600 w 3567418"/>
              <a:gd name="connsiteY1" fmla="*/ 291569 h 977369"/>
              <a:gd name="connsiteX2" fmla="*/ 228600 w 3567418"/>
              <a:gd name="connsiteY2" fmla="*/ 405869 h 977369"/>
              <a:gd name="connsiteX3" fmla="*/ 1249417 w 3567418"/>
              <a:gd name="connsiteY3" fmla="*/ 405869 h 977369"/>
              <a:gd name="connsiteX4" fmla="*/ 1878591 w 3567418"/>
              <a:gd name="connsiteY4" fmla="*/ 0 h 977369"/>
              <a:gd name="connsiteX5" fmla="*/ 1931565 w 3567418"/>
              <a:gd name="connsiteY5" fmla="*/ 258253 h 977369"/>
              <a:gd name="connsiteX6" fmla="*/ 3567418 w 3567418"/>
              <a:gd name="connsiteY6" fmla="*/ 977369 h 977369"/>
              <a:gd name="connsiteX7" fmla="*/ 1249417 w 3567418"/>
              <a:gd name="connsiteY7" fmla="*/ 977369 h 977369"/>
              <a:gd name="connsiteX8" fmla="*/ 1249417 w 3567418"/>
              <a:gd name="connsiteY8" fmla="*/ 634469 h 977369"/>
              <a:gd name="connsiteX9" fmla="*/ 228600 w 3567418"/>
              <a:gd name="connsiteY9" fmla="*/ 634469 h 977369"/>
              <a:gd name="connsiteX10" fmla="*/ 228600 w 3567418"/>
              <a:gd name="connsiteY10" fmla="*/ 748769 h 977369"/>
              <a:gd name="connsiteX11" fmla="*/ 0 w 3567418"/>
              <a:gd name="connsiteY11" fmla="*/ 520169 h 977369"/>
              <a:gd name="connsiteX0" fmla="*/ 0 w 3567418"/>
              <a:gd name="connsiteY0" fmla="*/ 520169 h 977369"/>
              <a:gd name="connsiteX1" fmla="*/ 228600 w 3567418"/>
              <a:gd name="connsiteY1" fmla="*/ 291569 h 977369"/>
              <a:gd name="connsiteX2" fmla="*/ 228600 w 3567418"/>
              <a:gd name="connsiteY2" fmla="*/ 405869 h 977369"/>
              <a:gd name="connsiteX3" fmla="*/ 1249417 w 3567418"/>
              <a:gd name="connsiteY3" fmla="*/ 405869 h 977369"/>
              <a:gd name="connsiteX4" fmla="*/ 1878591 w 3567418"/>
              <a:gd name="connsiteY4" fmla="*/ 0 h 977369"/>
              <a:gd name="connsiteX5" fmla="*/ 3567418 w 3567418"/>
              <a:gd name="connsiteY5" fmla="*/ 977369 h 977369"/>
              <a:gd name="connsiteX6" fmla="*/ 1249417 w 3567418"/>
              <a:gd name="connsiteY6" fmla="*/ 977369 h 977369"/>
              <a:gd name="connsiteX7" fmla="*/ 1249417 w 3567418"/>
              <a:gd name="connsiteY7" fmla="*/ 634469 h 977369"/>
              <a:gd name="connsiteX8" fmla="*/ 228600 w 3567418"/>
              <a:gd name="connsiteY8" fmla="*/ 634469 h 977369"/>
              <a:gd name="connsiteX9" fmla="*/ 228600 w 3567418"/>
              <a:gd name="connsiteY9" fmla="*/ 748769 h 977369"/>
              <a:gd name="connsiteX10" fmla="*/ 0 w 3567418"/>
              <a:gd name="connsiteY10" fmla="*/ 520169 h 977369"/>
              <a:gd name="connsiteX0" fmla="*/ 0 w 3567418"/>
              <a:gd name="connsiteY0" fmla="*/ 503734 h 960934"/>
              <a:gd name="connsiteX1" fmla="*/ 228600 w 3567418"/>
              <a:gd name="connsiteY1" fmla="*/ 275134 h 960934"/>
              <a:gd name="connsiteX2" fmla="*/ 228600 w 3567418"/>
              <a:gd name="connsiteY2" fmla="*/ 389434 h 960934"/>
              <a:gd name="connsiteX3" fmla="*/ 1249417 w 3567418"/>
              <a:gd name="connsiteY3" fmla="*/ 389434 h 960934"/>
              <a:gd name="connsiteX4" fmla="*/ 1875153 w 3567418"/>
              <a:gd name="connsiteY4" fmla="*/ 0 h 960934"/>
              <a:gd name="connsiteX5" fmla="*/ 3567418 w 3567418"/>
              <a:gd name="connsiteY5" fmla="*/ 960934 h 960934"/>
              <a:gd name="connsiteX6" fmla="*/ 1249417 w 3567418"/>
              <a:gd name="connsiteY6" fmla="*/ 960934 h 960934"/>
              <a:gd name="connsiteX7" fmla="*/ 1249417 w 3567418"/>
              <a:gd name="connsiteY7" fmla="*/ 618034 h 960934"/>
              <a:gd name="connsiteX8" fmla="*/ 228600 w 3567418"/>
              <a:gd name="connsiteY8" fmla="*/ 618034 h 960934"/>
              <a:gd name="connsiteX9" fmla="*/ 228600 w 3567418"/>
              <a:gd name="connsiteY9" fmla="*/ 732334 h 960934"/>
              <a:gd name="connsiteX10" fmla="*/ 0 w 3567418"/>
              <a:gd name="connsiteY10" fmla="*/ 503734 h 96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7418" h="960934">
                <a:moveTo>
                  <a:pt x="0" y="503734"/>
                </a:moveTo>
                <a:lnTo>
                  <a:pt x="228600" y="275134"/>
                </a:lnTo>
                <a:lnTo>
                  <a:pt x="228600" y="389434"/>
                </a:lnTo>
                <a:lnTo>
                  <a:pt x="1249417" y="389434"/>
                </a:lnTo>
                <a:lnTo>
                  <a:pt x="1875153" y="0"/>
                </a:lnTo>
                <a:lnTo>
                  <a:pt x="3567418" y="960934"/>
                </a:lnTo>
                <a:lnTo>
                  <a:pt x="1249417" y="960934"/>
                </a:lnTo>
                <a:lnTo>
                  <a:pt x="1249417" y="618034"/>
                </a:lnTo>
                <a:lnTo>
                  <a:pt x="228600" y="618034"/>
                </a:lnTo>
                <a:lnTo>
                  <a:pt x="228600" y="732334"/>
                </a:lnTo>
                <a:lnTo>
                  <a:pt x="0" y="503734"/>
                </a:lnTo>
                <a:close/>
              </a:path>
            </a:pathLst>
          </a:custGeom>
          <a:solidFill>
            <a:srgbClr val="FFFF00"/>
          </a:solidFill>
          <a:ln>
            <a:solidFill>
              <a:schemeClr val="bg1"/>
            </a:solid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 Arrow Callout 5"/>
          <p:cNvSpPr/>
          <p:nvPr/>
        </p:nvSpPr>
        <p:spPr>
          <a:xfrm flipH="1">
            <a:off x="4692059" y="1738157"/>
            <a:ext cx="3567418" cy="1403463"/>
          </a:xfrm>
          <a:custGeom>
            <a:avLst/>
            <a:gdLst>
              <a:gd name="connsiteX0" fmla="*/ 0 w 3567418"/>
              <a:gd name="connsiteY0" fmla="*/ 457200 h 914400"/>
              <a:gd name="connsiteX1" fmla="*/ 228600 w 3567418"/>
              <a:gd name="connsiteY1" fmla="*/ 228600 h 914400"/>
              <a:gd name="connsiteX2" fmla="*/ 228600 w 3567418"/>
              <a:gd name="connsiteY2" fmla="*/ 342900 h 914400"/>
              <a:gd name="connsiteX3" fmla="*/ 1249417 w 3567418"/>
              <a:gd name="connsiteY3" fmla="*/ 342900 h 914400"/>
              <a:gd name="connsiteX4" fmla="*/ 1249417 w 3567418"/>
              <a:gd name="connsiteY4" fmla="*/ 0 h 914400"/>
              <a:gd name="connsiteX5" fmla="*/ 3567418 w 3567418"/>
              <a:gd name="connsiteY5" fmla="*/ 0 h 914400"/>
              <a:gd name="connsiteX6" fmla="*/ 3567418 w 3567418"/>
              <a:gd name="connsiteY6" fmla="*/ 914400 h 914400"/>
              <a:gd name="connsiteX7" fmla="*/ 1249417 w 3567418"/>
              <a:gd name="connsiteY7" fmla="*/ 914400 h 914400"/>
              <a:gd name="connsiteX8" fmla="*/ 1249417 w 3567418"/>
              <a:gd name="connsiteY8" fmla="*/ 571500 h 914400"/>
              <a:gd name="connsiteX9" fmla="*/ 228600 w 3567418"/>
              <a:gd name="connsiteY9" fmla="*/ 571500 h 914400"/>
              <a:gd name="connsiteX10" fmla="*/ 228600 w 3567418"/>
              <a:gd name="connsiteY10" fmla="*/ 685800 h 914400"/>
              <a:gd name="connsiteX11" fmla="*/ 0 w 3567418"/>
              <a:gd name="connsiteY11" fmla="*/ 457200 h 914400"/>
              <a:gd name="connsiteX0" fmla="*/ 0 w 3567418"/>
              <a:gd name="connsiteY0" fmla="*/ 943762 h 1400962"/>
              <a:gd name="connsiteX1" fmla="*/ 228600 w 3567418"/>
              <a:gd name="connsiteY1" fmla="*/ 715162 h 1400962"/>
              <a:gd name="connsiteX2" fmla="*/ 228600 w 3567418"/>
              <a:gd name="connsiteY2" fmla="*/ 829462 h 1400962"/>
              <a:gd name="connsiteX3" fmla="*/ 1249417 w 3567418"/>
              <a:gd name="connsiteY3" fmla="*/ 829462 h 1400962"/>
              <a:gd name="connsiteX4" fmla="*/ 1249417 w 3567418"/>
              <a:gd name="connsiteY4" fmla="*/ 486562 h 1400962"/>
              <a:gd name="connsiteX5" fmla="*/ 1822508 w 3567418"/>
              <a:gd name="connsiteY5" fmla="*/ 0 h 1400962"/>
              <a:gd name="connsiteX6" fmla="*/ 3567418 w 3567418"/>
              <a:gd name="connsiteY6" fmla="*/ 1400962 h 1400962"/>
              <a:gd name="connsiteX7" fmla="*/ 1249417 w 3567418"/>
              <a:gd name="connsiteY7" fmla="*/ 1400962 h 1400962"/>
              <a:gd name="connsiteX8" fmla="*/ 1249417 w 3567418"/>
              <a:gd name="connsiteY8" fmla="*/ 1058062 h 1400962"/>
              <a:gd name="connsiteX9" fmla="*/ 228600 w 3567418"/>
              <a:gd name="connsiteY9" fmla="*/ 1058062 h 1400962"/>
              <a:gd name="connsiteX10" fmla="*/ 228600 w 3567418"/>
              <a:gd name="connsiteY10" fmla="*/ 1172362 h 1400962"/>
              <a:gd name="connsiteX11" fmla="*/ 0 w 3567418"/>
              <a:gd name="connsiteY11" fmla="*/ 943762 h 1400962"/>
              <a:gd name="connsiteX0" fmla="*/ 0 w 3567418"/>
              <a:gd name="connsiteY0" fmla="*/ 943762 h 1400962"/>
              <a:gd name="connsiteX1" fmla="*/ 228600 w 3567418"/>
              <a:gd name="connsiteY1" fmla="*/ 715162 h 1400962"/>
              <a:gd name="connsiteX2" fmla="*/ 228600 w 3567418"/>
              <a:gd name="connsiteY2" fmla="*/ 829462 h 1400962"/>
              <a:gd name="connsiteX3" fmla="*/ 1249417 w 3567418"/>
              <a:gd name="connsiteY3" fmla="*/ 829462 h 1400962"/>
              <a:gd name="connsiteX4" fmla="*/ 1819868 w 3567418"/>
              <a:gd name="connsiteY4" fmla="*/ 16778 h 1400962"/>
              <a:gd name="connsiteX5" fmla="*/ 1822508 w 3567418"/>
              <a:gd name="connsiteY5" fmla="*/ 0 h 1400962"/>
              <a:gd name="connsiteX6" fmla="*/ 3567418 w 3567418"/>
              <a:gd name="connsiteY6" fmla="*/ 1400962 h 1400962"/>
              <a:gd name="connsiteX7" fmla="*/ 1249417 w 3567418"/>
              <a:gd name="connsiteY7" fmla="*/ 1400962 h 1400962"/>
              <a:gd name="connsiteX8" fmla="*/ 1249417 w 3567418"/>
              <a:gd name="connsiteY8" fmla="*/ 1058062 h 1400962"/>
              <a:gd name="connsiteX9" fmla="*/ 228600 w 3567418"/>
              <a:gd name="connsiteY9" fmla="*/ 1058062 h 1400962"/>
              <a:gd name="connsiteX10" fmla="*/ 228600 w 3567418"/>
              <a:gd name="connsiteY10" fmla="*/ 1172362 h 1400962"/>
              <a:gd name="connsiteX11" fmla="*/ 0 w 3567418"/>
              <a:gd name="connsiteY11" fmla="*/ 943762 h 1400962"/>
              <a:gd name="connsiteX0" fmla="*/ 0 w 3567418"/>
              <a:gd name="connsiteY0" fmla="*/ 926984 h 1384184"/>
              <a:gd name="connsiteX1" fmla="*/ 228600 w 3567418"/>
              <a:gd name="connsiteY1" fmla="*/ 698384 h 1384184"/>
              <a:gd name="connsiteX2" fmla="*/ 228600 w 3567418"/>
              <a:gd name="connsiteY2" fmla="*/ 812684 h 1384184"/>
              <a:gd name="connsiteX3" fmla="*/ 1249417 w 3567418"/>
              <a:gd name="connsiteY3" fmla="*/ 812684 h 1384184"/>
              <a:gd name="connsiteX4" fmla="*/ 1819868 w 3567418"/>
              <a:gd name="connsiteY4" fmla="*/ 0 h 1384184"/>
              <a:gd name="connsiteX5" fmla="*/ 1931565 w 3567418"/>
              <a:gd name="connsiteY5" fmla="*/ 665068 h 1384184"/>
              <a:gd name="connsiteX6" fmla="*/ 3567418 w 3567418"/>
              <a:gd name="connsiteY6" fmla="*/ 1384184 h 1384184"/>
              <a:gd name="connsiteX7" fmla="*/ 1249417 w 3567418"/>
              <a:gd name="connsiteY7" fmla="*/ 1384184 h 1384184"/>
              <a:gd name="connsiteX8" fmla="*/ 1249417 w 3567418"/>
              <a:gd name="connsiteY8" fmla="*/ 1041284 h 1384184"/>
              <a:gd name="connsiteX9" fmla="*/ 228600 w 3567418"/>
              <a:gd name="connsiteY9" fmla="*/ 1041284 h 1384184"/>
              <a:gd name="connsiteX10" fmla="*/ 228600 w 3567418"/>
              <a:gd name="connsiteY10" fmla="*/ 1155584 h 1384184"/>
              <a:gd name="connsiteX11" fmla="*/ 0 w 3567418"/>
              <a:gd name="connsiteY11" fmla="*/ 926984 h 1384184"/>
              <a:gd name="connsiteX0" fmla="*/ 0 w 3567418"/>
              <a:gd name="connsiteY0" fmla="*/ 520169 h 977369"/>
              <a:gd name="connsiteX1" fmla="*/ 228600 w 3567418"/>
              <a:gd name="connsiteY1" fmla="*/ 291569 h 977369"/>
              <a:gd name="connsiteX2" fmla="*/ 228600 w 3567418"/>
              <a:gd name="connsiteY2" fmla="*/ 405869 h 977369"/>
              <a:gd name="connsiteX3" fmla="*/ 1249417 w 3567418"/>
              <a:gd name="connsiteY3" fmla="*/ 405869 h 977369"/>
              <a:gd name="connsiteX4" fmla="*/ 1878591 w 3567418"/>
              <a:gd name="connsiteY4" fmla="*/ 0 h 977369"/>
              <a:gd name="connsiteX5" fmla="*/ 1931565 w 3567418"/>
              <a:gd name="connsiteY5" fmla="*/ 258253 h 977369"/>
              <a:gd name="connsiteX6" fmla="*/ 3567418 w 3567418"/>
              <a:gd name="connsiteY6" fmla="*/ 977369 h 977369"/>
              <a:gd name="connsiteX7" fmla="*/ 1249417 w 3567418"/>
              <a:gd name="connsiteY7" fmla="*/ 977369 h 977369"/>
              <a:gd name="connsiteX8" fmla="*/ 1249417 w 3567418"/>
              <a:gd name="connsiteY8" fmla="*/ 634469 h 977369"/>
              <a:gd name="connsiteX9" fmla="*/ 228600 w 3567418"/>
              <a:gd name="connsiteY9" fmla="*/ 634469 h 977369"/>
              <a:gd name="connsiteX10" fmla="*/ 228600 w 3567418"/>
              <a:gd name="connsiteY10" fmla="*/ 748769 h 977369"/>
              <a:gd name="connsiteX11" fmla="*/ 0 w 3567418"/>
              <a:gd name="connsiteY11" fmla="*/ 520169 h 977369"/>
              <a:gd name="connsiteX0" fmla="*/ 0 w 3567418"/>
              <a:gd name="connsiteY0" fmla="*/ 520169 h 977369"/>
              <a:gd name="connsiteX1" fmla="*/ 228600 w 3567418"/>
              <a:gd name="connsiteY1" fmla="*/ 291569 h 977369"/>
              <a:gd name="connsiteX2" fmla="*/ 228600 w 3567418"/>
              <a:gd name="connsiteY2" fmla="*/ 405869 h 977369"/>
              <a:gd name="connsiteX3" fmla="*/ 1249417 w 3567418"/>
              <a:gd name="connsiteY3" fmla="*/ 405869 h 977369"/>
              <a:gd name="connsiteX4" fmla="*/ 1878591 w 3567418"/>
              <a:gd name="connsiteY4" fmla="*/ 0 h 977369"/>
              <a:gd name="connsiteX5" fmla="*/ 3567418 w 3567418"/>
              <a:gd name="connsiteY5" fmla="*/ 977369 h 977369"/>
              <a:gd name="connsiteX6" fmla="*/ 1249417 w 3567418"/>
              <a:gd name="connsiteY6" fmla="*/ 977369 h 977369"/>
              <a:gd name="connsiteX7" fmla="*/ 1249417 w 3567418"/>
              <a:gd name="connsiteY7" fmla="*/ 634469 h 977369"/>
              <a:gd name="connsiteX8" fmla="*/ 228600 w 3567418"/>
              <a:gd name="connsiteY8" fmla="*/ 634469 h 977369"/>
              <a:gd name="connsiteX9" fmla="*/ 228600 w 3567418"/>
              <a:gd name="connsiteY9" fmla="*/ 748769 h 977369"/>
              <a:gd name="connsiteX10" fmla="*/ 0 w 3567418"/>
              <a:gd name="connsiteY10" fmla="*/ 520169 h 977369"/>
              <a:gd name="connsiteX0" fmla="*/ 0 w 3567418"/>
              <a:gd name="connsiteY0" fmla="*/ 501385 h 958585"/>
              <a:gd name="connsiteX1" fmla="*/ 228600 w 3567418"/>
              <a:gd name="connsiteY1" fmla="*/ 272785 h 958585"/>
              <a:gd name="connsiteX2" fmla="*/ 228600 w 3567418"/>
              <a:gd name="connsiteY2" fmla="*/ 387085 h 958585"/>
              <a:gd name="connsiteX3" fmla="*/ 1249417 w 3567418"/>
              <a:gd name="connsiteY3" fmla="*/ 387085 h 958585"/>
              <a:gd name="connsiteX4" fmla="*/ 1882029 w 3567418"/>
              <a:gd name="connsiteY4" fmla="*/ 0 h 958585"/>
              <a:gd name="connsiteX5" fmla="*/ 3567418 w 3567418"/>
              <a:gd name="connsiteY5" fmla="*/ 958585 h 958585"/>
              <a:gd name="connsiteX6" fmla="*/ 1249417 w 3567418"/>
              <a:gd name="connsiteY6" fmla="*/ 958585 h 958585"/>
              <a:gd name="connsiteX7" fmla="*/ 1249417 w 3567418"/>
              <a:gd name="connsiteY7" fmla="*/ 615685 h 958585"/>
              <a:gd name="connsiteX8" fmla="*/ 228600 w 3567418"/>
              <a:gd name="connsiteY8" fmla="*/ 615685 h 958585"/>
              <a:gd name="connsiteX9" fmla="*/ 228600 w 3567418"/>
              <a:gd name="connsiteY9" fmla="*/ 729985 h 958585"/>
              <a:gd name="connsiteX10" fmla="*/ 0 w 3567418"/>
              <a:gd name="connsiteY10" fmla="*/ 501385 h 9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7418" h="958585">
                <a:moveTo>
                  <a:pt x="0" y="501385"/>
                </a:moveTo>
                <a:lnTo>
                  <a:pt x="228600" y="272785"/>
                </a:lnTo>
                <a:lnTo>
                  <a:pt x="228600" y="387085"/>
                </a:lnTo>
                <a:lnTo>
                  <a:pt x="1249417" y="387085"/>
                </a:lnTo>
                <a:lnTo>
                  <a:pt x="1882029" y="0"/>
                </a:lnTo>
                <a:lnTo>
                  <a:pt x="3567418" y="958585"/>
                </a:lnTo>
                <a:lnTo>
                  <a:pt x="1249417" y="958585"/>
                </a:lnTo>
                <a:lnTo>
                  <a:pt x="1249417" y="615685"/>
                </a:lnTo>
                <a:lnTo>
                  <a:pt x="228600" y="615685"/>
                </a:lnTo>
                <a:lnTo>
                  <a:pt x="228600" y="729985"/>
                </a:lnTo>
                <a:lnTo>
                  <a:pt x="0" y="501385"/>
                </a:lnTo>
                <a:close/>
              </a:path>
            </a:pathLst>
          </a:custGeom>
          <a:solidFill>
            <a:srgbClr val="FFFF00"/>
          </a:solidFill>
          <a:ln>
            <a:solidFill>
              <a:schemeClr val="bg1"/>
            </a:solid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392521" y="533400"/>
            <a:ext cx="2036479" cy="1200329"/>
          </a:xfrm>
          <a:prstGeom prst="rect">
            <a:avLst/>
          </a:prstGeom>
          <a:noFill/>
          <a:ln w="28575">
            <a:solidFill>
              <a:schemeClr val="bg1"/>
            </a:solidFill>
          </a:ln>
        </p:spPr>
        <p:txBody>
          <a:bodyPr wrap="square" rtlCol="0">
            <a:spAutoFit/>
          </a:bodyPr>
          <a:lstStyle/>
          <a:p>
            <a:pPr algn="ctr"/>
            <a:r>
              <a:rPr lang="en-US" sz="2400" dirty="0" smtClean="0"/>
              <a:t>“The Father” God of the Old Testament</a:t>
            </a:r>
          </a:p>
        </p:txBody>
      </p:sp>
      <p:sp>
        <p:nvSpPr>
          <p:cNvPr id="89" name="TextBox 88"/>
          <p:cNvSpPr txBox="1"/>
          <p:nvPr/>
        </p:nvSpPr>
        <p:spPr>
          <a:xfrm>
            <a:off x="3602182" y="526175"/>
            <a:ext cx="1731818" cy="1200329"/>
          </a:xfrm>
          <a:prstGeom prst="rect">
            <a:avLst/>
          </a:prstGeom>
          <a:noFill/>
          <a:ln w="28575">
            <a:solidFill>
              <a:schemeClr val="bg1"/>
            </a:solidFill>
          </a:ln>
        </p:spPr>
        <p:txBody>
          <a:bodyPr wrap="square" rtlCol="0">
            <a:spAutoFit/>
          </a:bodyPr>
          <a:lstStyle/>
          <a:p>
            <a:pPr algn="ctr"/>
            <a:r>
              <a:rPr lang="en-US" sz="2400" dirty="0" smtClean="0"/>
              <a:t>“The Son” God of the Gospels</a:t>
            </a:r>
          </a:p>
        </p:txBody>
      </p:sp>
      <p:sp>
        <p:nvSpPr>
          <p:cNvPr id="97" name="TextBox 96"/>
          <p:cNvSpPr txBox="1"/>
          <p:nvPr/>
        </p:nvSpPr>
        <p:spPr>
          <a:xfrm>
            <a:off x="5486400" y="533400"/>
            <a:ext cx="2539652" cy="1200329"/>
          </a:xfrm>
          <a:prstGeom prst="rect">
            <a:avLst/>
          </a:prstGeom>
          <a:noFill/>
          <a:ln w="28575">
            <a:solidFill>
              <a:schemeClr val="bg1"/>
            </a:solidFill>
          </a:ln>
        </p:spPr>
        <p:txBody>
          <a:bodyPr wrap="square" rtlCol="0">
            <a:spAutoFit/>
          </a:bodyPr>
          <a:lstStyle/>
          <a:p>
            <a:pPr algn="ctr"/>
            <a:r>
              <a:rPr lang="en-US" sz="2400" dirty="0" smtClean="0"/>
              <a:t>“The Holy Spirit”</a:t>
            </a:r>
          </a:p>
          <a:p>
            <a:pPr algn="ctr"/>
            <a:r>
              <a:rPr lang="en-US" sz="2400" dirty="0" smtClean="0"/>
              <a:t>God of the Church Age</a:t>
            </a:r>
          </a:p>
        </p:txBody>
      </p:sp>
      <p:sp>
        <p:nvSpPr>
          <p:cNvPr id="7" name="TextBox 6"/>
          <p:cNvSpPr txBox="1"/>
          <p:nvPr/>
        </p:nvSpPr>
        <p:spPr>
          <a:xfrm>
            <a:off x="940871" y="4267200"/>
            <a:ext cx="7593529" cy="646331"/>
          </a:xfrm>
          <a:prstGeom prst="rect">
            <a:avLst/>
          </a:prstGeom>
          <a:noFill/>
        </p:spPr>
        <p:txBody>
          <a:bodyPr wrap="square" rtlCol="0">
            <a:spAutoFit/>
          </a:bodyPr>
          <a:lstStyle/>
          <a:p>
            <a:pPr algn="ctr"/>
            <a:r>
              <a:rPr lang="en-US" sz="3600" dirty="0" smtClean="0"/>
              <a:t>Three “Manifestations” of God</a:t>
            </a:r>
          </a:p>
        </p:txBody>
      </p:sp>
      <p:sp>
        <p:nvSpPr>
          <p:cNvPr id="69" name="TextBox 68"/>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4" name="TextBox 7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7141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anim calcmode="lin" valueType="num">
                                      <p:cBhvr>
                                        <p:cTn id="18" dur="500" fill="hold"/>
                                        <p:tgtEl>
                                          <p:spTgt spid="79"/>
                                        </p:tgtEl>
                                        <p:attrNameLst>
                                          <p:attrName>ppt_w</p:attrName>
                                        </p:attrNameLst>
                                      </p:cBhvr>
                                      <p:tavLst>
                                        <p:tav tm="0">
                                          <p:val>
                                            <p:fltVal val="0"/>
                                          </p:val>
                                        </p:tav>
                                        <p:tav tm="100000">
                                          <p:val>
                                            <p:strVal val="#ppt_w"/>
                                          </p:val>
                                        </p:tav>
                                      </p:tavLst>
                                    </p:anim>
                                    <p:anim calcmode="lin" valueType="num">
                                      <p:cBhvr>
                                        <p:cTn id="19" dur="500" fill="hold"/>
                                        <p:tgtEl>
                                          <p:spTgt spid="79"/>
                                        </p:tgtEl>
                                        <p:attrNameLst>
                                          <p:attrName>ppt_h</p:attrName>
                                        </p:attrNameLst>
                                      </p:cBhvr>
                                      <p:tavLst>
                                        <p:tav tm="0">
                                          <p:val>
                                            <p:fltVal val="0"/>
                                          </p:val>
                                        </p:tav>
                                        <p:tav tm="100000">
                                          <p:val>
                                            <p:strVal val="#ppt_h"/>
                                          </p:val>
                                        </p:tav>
                                      </p:tavLst>
                                    </p:anim>
                                    <p:animEffect transition="in" filter="fade">
                                      <p:cBhvr>
                                        <p:cTn id="20" dur="500"/>
                                        <p:tgtEl>
                                          <p:spTgt spid="79"/>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p:cTn id="29" dur="500" fill="hold"/>
                                        <p:tgtEl>
                                          <p:spTgt spid="89"/>
                                        </p:tgtEl>
                                        <p:attrNameLst>
                                          <p:attrName>ppt_w</p:attrName>
                                        </p:attrNameLst>
                                      </p:cBhvr>
                                      <p:tavLst>
                                        <p:tav tm="0">
                                          <p:val>
                                            <p:fltVal val="0"/>
                                          </p:val>
                                        </p:tav>
                                        <p:tav tm="100000">
                                          <p:val>
                                            <p:strVal val="#ppt_w"/>
                                          </p:val>
                                        </p:tav>
                                      </p:tavLst>
                                    </p:anim>
                                    <p:anim calcmode="lin" valueType="num">
                                      <p:cBhvr>
                                        <p:cTn id="30" dur="500" fill="hold"/>
                                        <p:tgtEl>
                                          <p:spTgt spid="89"/>
                                        </p:tgtEl>
                                        <p:attrNameLst>
                                          <p:attrName>ppt_h</p:attrName>
                                        </p:attrNameLst>
                                      </p:cBhvr>
                                      <p:tavLst>
                                        <p:tav tm="0">
                                          <p:val>
                                            <p:fltVal val="0"/>
                                          </p:val>
                                        </p:tav>
                                        <p:tav tm="100000">
                                          <p:val>
                                            <p:strVal val="#ppt_h"/>
                                          </p:val>
                                        </p:tav>
                                      </p:tavLst>
                                    </p:anim>
                                    <p:animEffect transition="in" filter="fade">
                                      <p:cBhvr>
                                        <p:cTn id="31" dur="500"/>
                                        <p:tgtEl>
                                          <p:spTgt spid="89"/>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p:cTn id="40" dur="500" fill="hold"/>
                                        <p:tgtEl>
                                          <p:spTgt spid="97"/>
                                        </p:tgtEl>
                                        <p:attrNameLst>
                                          <p:attrName>ppt_w</p:attrName>
                                        </p:attrNameLst>
                                      </p:cBhvr>
                                      <p:tavLst>
                                        <p:tav tm="0">
                                          <p:val>
                                            <p:fltVal val="0"/>
                                          </p:val>
                                        </p:tav>
                                        <p:tav tm="100000">
                                          <p:val>
                                            <p:strVal val="#ppt_w"/>
                                          </p:val>
                                        </p:tav>
                                      </p:tavLst>
                                    </p:anim>
                                    <p:anim calcmode="lin" valueType="num">
                                      <p:cBhvr>
                                        <p:cTn id="41" dur="500" fill="hold"/>
                                        <p:tgtEl>
                                          <p:spTgt spid="97"/>
                                        </p:tgtEl>
                                        <p:attrNameLst>
                                          <p:attrName>ppt_h</p:attrName>
                                        </p:attrNameLst>
                                      </p:cBhvr>
                                      <p:tavLst>
                                        <p:tav tm="0">
                                          <p:val>
                                            <p:fltVal val="0"/>
                                          </p:val>
                                        </p:tav>
                                        <p:tav tm="100000">
                                          <p:val>
                                            <p:strVal val="#ppt_h"/>
                                          </p:val>
                                        </p:tav>
                                      </p:tavLst>
                                    </p:anim>
                                    <p:animEffect transition="in" filter="fade">
                                      <p:cBhvr>
                                        <p:cTn id="42" dur="500"/>
                                        <p:tgtEl>
                                          <p:spTgt spid="9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8" grpId="0" animBg="1"/>
      <p:bldP spid="79" grpId="0" animBg="1"/>
      <p:bldP spid="89" grpId="0" animBg="1"/>
      <p:bldP spid="97"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533400"/>
            <a:ext cx="8229600" cy="630942"/>
          </a:xfrm>
          <a:prstGeom prst="rect">
            <a:avLst/>
          </a:prstGeom>
          <a:noFill/>
        </p:spPr>
        <p:txBody>
          <a:bodyPr wrap="square" rtlCol="0">
            <a:spAutoFit/>
          </a:bodyPr>
          <a:lstStyle/>
          <a:p>
            <a:r>
              <a:rPr lang="en-US" sz="3500" dirty="0" smtClean="0">
                <a:solidFill>
                  <a:srgbClr val="FFFF00"/>
                </a:solidFill>
              </a:rPr>
              <a:t>Steps to Salvation</a:t>
            </a:r>
            <a:endParaRPr lang="en-US" sz="3500" dirty="0">
              <a:solidFill>
                <a:schemeClr val="bg1"/>
              </a:solidFill>
            </a:endParaRPr>
          </a:p>
        </p:txBody>
      </p:sp>
      <p:sp>
        <p:nvSpPr>
          <p:cNvPr id="5" name="TextBox 4"/>
          <p:cNvSpPr txBox="1"/>
          <p:nvPr/>
        </p:nvSpPr>
        <p:spPr>
          <a:xfrm>
            <a:off x="457200" y="1121658"/>
            <a:ext cx="2438400" cy="584775"/>
          </a:xfrm>
          <a:prstGeom prst="rect">
            <a:avLst/>
          </a:prstGeom>
          <a:noFill/>
        </p:spPr>
        <p:txBody>
          <a:bodyPr wrap="square" rtlCol="0">
            <a:spAutoFit/>
          </a:bodyPr>
          <a:lstStyle/>
          <a:p>
            <a:r>
              <a:rPr lang="en-US" sz="3200" dirty="0" smtClean="0">
                <a:solidFill>
                  <a:srgbClr val="FFFF00"/>
                </a:solidFill>
              </a:rPr>
              <a:t>1. </a:t>
            </a:r>
            <a:r>
              <a:rPr lang="en-US" sz="3200" dirty="0" smtClean="0"/>
              <a:t>Hear</a:t>
            </a:r>
            <a:endParaRPr lang="en-US" sz="3200" dirty="0">
              <a:solidFill>
                <a:srgbClr val="FFFF00"/>
              </a:solidFill>
            </a:endParaRPr>
          </a:p>
        </p:txBody>
      </p:sp>
      <p:sp>
        <p:nvSpPr>
          <p:cNvPr id="6" name="TextBox 5"/>
          <p:cNvSpPr txBox="1"/>
          <p:nvPr/>
        </p:nvSpPr>
        <p:spPr>
          <a:xfrm>
            <a:off x="609600" y="1687876"/>
            <a:ext cx="2438400" cy="584775"/>
          </a:xfrm>
          <a:prstGeom prst="rect">
            <a:avLst/>
          </a:prstGeom>
          <a:noFill/>
        </p:spPr>
        <p:txBody>
          <a:bodyPr wrap="square" rtlCol="0">
            <a:spAutoFit/>
          </a:bodyPr>
          <a:lstStyle/>
          <a:p>
            <a:r>
              <a:rPr lang="en-US" sz="3200" dirty="0" smtClean="0">
                <a:solidFill>
                  <a:srgbClr val="FFFF00"/>
                </a:solidFill>
              </a:rPr>
              <a:t>2. </a:t>
            </a:r>
            <a:r>
              <a:rPr lang="en-US" sz="3200" dirty="0" smtClean="0"/>
              <a:t>Believe</a:t>
            </a:r>
            <a:endParaRPr lang="en-US" sz="3200" dirty="0">
              <a:solidFill>
                <a:srgbClr val="FFFF00"/>
              </a:solidFill>
            </a:endParaRPr>
          </a:p>
        </p:txBody>
      </p:sp>
      <p:sp>
        <p:nvSpPr>
          <p:cNvPr id="7" name="TextBox 6"/>
          <p:cNvSpPr txBox="1"/>
          <p:nvPr/>
        </p:nvSpPr>
        <p:spPr>
          <a:xfrm>
            <a:off x="762000" y="2254094"/>
            <a:ext cx="2438400" cy="584775"/>
          </a:xfrm>
          <a:prstGeom prst="rect">
            <a:avLst/>
          </a:prstGeom>
          <a:noFill/>
        </p:spPr>
        <p:txBody>
          <a:bodyPr wrap="square" rtlCol="0">
            <a:spAutoFit/>
          </a:bodyPr>
          <a:lstStyle/>
          <a:p>
            <a:r>
              <a:rPr lang="en-US" sz="3200" dirty="0" smtClean="0">
                <a:solidFill>
                  <a:srgbClr val="FFFF00"/>
                </a:solidFill>
              </a:rPr>
              <a:t>3. </a:t>
            </a:r>
            <a:r>
              <a:rPr lang="en-US" sz="3200" dirty="0" smtClean="0"/>
              <a:t>Repent</a:t>
            </a:r>
            <a:endParaRPr lang="en-US" sz="3200" dirty="0">
              <a:solidFill>
                <a:srgbClr val="FFFF00"/>
              </a:solidFill>
            </a:endParaRPr>
          </a:p>
        </p:txBody>
      </p:sp>
      <p:sp>
        <p:nvSpPr>
          <p:cNvPr id="8" name="TextBox 7"/>
          <p:cNvSpPr txBox="1"/>
          <p:nvPr/>
        </p:nvSpPr>
        <p:spPr>
          <a:xfrm>
            <a:off x="914400" y="2820312"/>
            <a:ext cx="2438400" cy="584775"/>
          </a:xfrm>
          <a:prstGeom prst="rect">
            <a:avLst/>
          </a:prstGeom>
          <a:noFill/>
        </p:spPr>
        <p:txBody>
          <a:bodyPr wrap="square" rtlCol="0">
            <a:spAutoFit/>
          </a:bodyPr>
          <a:lstStyle/>
          <a:p>
            <a:r>
              <a:rPr lang="en-US" sz="3200" dirty="0" smtClean="0">
                <a:solidFill>
                  <a:srgbClr val="FFFF00"/>
                </a:solidFill>
              </a:rPr>
              <a:t>4. </a:t>
            </a:r>
            <a:r>
              <a:rPr lang="en-US" sz="3200" dirty="0" smtClean="0"/>
              <a:t>Confess</a:t>
            </a:r>
            <a:endParaRPr lang="en-US" sz="3200" dirty="0">
              <a:solidFill>
                <a:srgbClr val="FFFF00"/>
              </a:solidFill>
            </a:endParaRPr>
          </a:p>
        </p:txBody>
      </p:sp>
      <p:sp>
        <p:nvSpPr>
          <p:cNvPr id="9" name="TextBox 8"/>
          <p:cNvSpPr txBox="1"/>
          <p:nvPr/>
        </p:nvSpPr>
        <p:spPr>
          <a:xfrm>
            <a:off x="1066800" y="3392269"/>
            <a:ext cx="5105400" cy="584775"/>
          </a:xfrm>
          <a:prstGeom prst="rect">
            <a:avLst/>
          </a:prstGeom>
          <a:noFill/>
        </p:spPr>
        <p:txBody>
          <a:bodyPr wrap="square" rtlCol="0">
            <a:spAutoFit/>
          </a:bodyPr>
          <a:lstStyle/>
          <a:p>
            <a:r>
              <a:rPr lang="en-US" sz="3200" dirty="0" smtClean="0">
                <a:solidFill>
                  <a:srgbClr val="FFFF00"/>
                </a:solidFill>
              </a:rPr>
              <a:t>5. </a:t>
            </a:r>
            <a:r>
              <a:rPr lang="en-US" sz="3200" dirty="0" smtClean="0"/>
              <a:t>Baptized in Jesus’ Name</a:t>
            </a:r>
            <a:endParaRPr lang="en-US" sz="3200" dirty="0">
              <a:solidFill>
                <a:srgbClr val="FFFF00"/>
              </a:solidFill>
            </a:endParaRPr>
          </a:p>
        </p:txBody>
      </p:sp>
      <p:sp>
        <p:nvSpPr>
          <p:cNvPr id="11" name="TextBox 10"/>
          <p:cNvSpPr txBox="1"/>
          <p:nvPr/>
        </p:nvSpPr>
        <p:spPr>
          <a:xfrm>
            <a:off x="1278466" y="3928533"/>
            <a:ext cx="5105400" cy="1569660"/>
          </a:xfrm>
          <a:prstGeom prst="rect">
            <a:avLst/>
          </a:prstGeom>
          <a:noFill/>
        </p:spPr>
        <p:txBody>
          <a:bodyPr wrap="square" rtlCol="0">
            <a:spAutoFit/>
          </a:bodyPr>
          <a:lstStyle/>
          <a:p>
            <a:r>
              <a:rPr lang="en-US" sz="3200" dirty="0" smtClean="0">
                <a:solidFill>
                  <a:srgbClr val="FFFF00"/>
                </a:solidFill>
              </a:rPr>
              <a:t>6. </a:t>
            </a:r>
            <a:r>
              <a:rPr lang="en-US" sz="3200" dirty="0" smtClean="0"/>
              <a:t>Baptized with the Holy Spirit (evidenced by speaking in tongues)</a:t>
            </a:r>
            <a:endParaRPr lang="en-US" sz="3200" dirty="0">
              <a:solidFill>
                <a:srgbClr val="FFFF00"/>
              </a:solidFill>
            </a:endParaRPr>
          </a:p>
        </p:txBody>
      </p:sp>
      <p:sp>
        <p:nvSpPr>
          <p:cNvPr id="4" name="Right Brace 3"/>
          <p:cNvSpPr/>
          <p:nvPr/>
        </p:nvSpPr>
        <p:spPr>
          <a:xfrm>
            <a:off x="6019801" y="1164342"/>
            <a:ext cx="457201" cy="3712458"/>
          </a:xfrm>
          <a:prstGeom prst="rightBrace">
            <a:avLst/>
          </a:prstGeom>
          <a:ln w="38100">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2" name="TextBox 11"/>
          <p:cNvSpPr txBox="1"/>
          <p:nvPr/>
        </p:nvSpPr>
        <p:spPr>
          <a:xfrm>
            <a:off x="6705601" y="2476189"/>
            <a:ext cx="1981199" cy="1077218"/>
          </a:xfrm>
          <a:prstGeom prst="rect">
            <a:avLst/>
          </a:prstGeom>
          <a:noFill/>
        </p:spPr>
        <p:txBody>
          <a:bodyPr wrap="square" rtlCol="0">
            <a:spAutoFit/>
          </a:bodyPr>
          <a:lstStyle/>
          <a:p>
            <a:r>
              <a:rPr lang="en-US" sz="3200" dirty="0" smtClean="0"/>
              <a:t>Salvation by Faith</a:t>
            </a:r>
          </a:p>
        </p:txBody>
      </p:sp>
      <p:sp>
        <p:nvSpPr>
          <p:cNvPr id="13" name="TextBox 12"/>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15" name="Picture 1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Tree>
    <p:extLst>
      <p:ext uri="{BB962C8B-B14F-4D97-AF65-F5344CB8AC3E}">
        <p14:creationId xmlns:p14="http://schemas.microsoft.com/office/powerpoint/2010/main" val="428247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1" grpId="0"/>
      <p:bldP spid="4"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Rectangle 8"/>
          <p:cNvSpPr/>
          <p:nvPr/>
        </p:nvSpPr>
        <p:spPr>
          <a:xfrm>
            <a:off x="457200" y="2133600"/>
            <a:ext cx="8229600" cy="1828800"/>
          </a:xfrm>
          <a:prstGeom prst="rect">
            <a:avLst/>
          </a:prstGeom>
          <a:gradFill flip="none" rotWithShape="1">
            <a:gsLst>
              <a:gs pos="21000">
                <a:srgbClr val="FFFF99"/>
              </a:gs>
              <a:gs pos="47000">
                <a:srgbClr val="FFFF00"/>
              </a:gs>
              <a:gs pos="98701">
                <a:schemeClr val="bg1"/>
              </a:gs>
              <a:gs pos="0">
                <a:srgbClr val="FFFFFF"/>
              </a:gs>
              <a:gs pos="73000">
                <a:srgbClr val="FFFF99"/>
              </a:gs>
            </a:gsLst>
            <a:lin ang="10800000" scaled="1"/>
            <a:tileRect/>
          </a:gra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457200"/>
            <a:ext cx="3733800" cy="646331"/>
          </a:xfrm>
          <a:prstGeom prst="rect">
            <a:avLst/>
          </a:prstGeom>
          <a:noFill/>
          <a:ln w="28575">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mj-lt"/>
              </a:rPr>
              <a:t>Sound Doctrine</a:t>
            </a:r>
            <a:endParaRPr lang="en-US" sz="36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5334000" y="457200"/>
            <a:ext cx="3352800" cy="646331"/>
          </a:xfrm>
          <a:prstGeom prst="rect">
            <a:avLst/>
          </a:prstGeom>
          <a:noFill/>
          <a:ln w="28575">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mj-lt"/>
              </a:rPr>
              <a:t>False Doctrine</a:t>
            </a:r>
            <a:endParaRPr lang="en-US" sz="3600" dirty="0">
              <a:solidFill>
                <a:schemeClr val="bg1"/>
              </a:solidFill>
              <a:effectLst>
                <a:outerShdw blurRad="38100" dist="38100" dir="2700000" algn="tl">
                  <a:srgbClr val="000000">
                    <a:alpha val="43137"/>
                  </a:srgbClr>
                </a:outerShdw>
              </a:effectLst>
              <a:latin typeface="+mj-lt"/>
            </a:endParaRPr>
          </a:p>
        </p:txBody>
      </p:sp>
      <p:cxnSp>
        <p:nvCxnSpPr>
          <p:cNvPr id="12" name="Straight Arrow Connector 11"/>
          <p:cNvCxnSpPr>
            <a:stCxn id="10" idx="2"/>
          </p:cNvCxnSpPr>
          <p:nvPr/>
        </p:nvCxnSpPr>
        <p:spPr>
          <a:xfrm flipH="1">
            <a:off x="457202" y="1103531"/>
            <a:ext cx="1866898" cy="953868"/>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2"/>
          </p:cNvCxnSpPr>
          <p:nvPr/>
        </p:nvCxnSpPr>
        <p:spPr>
          <a:xfrm>
            <a:off x="7010400" y="1103531"/>
            <a:ext cx="1676401" cy="953868"/>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0" y="5029200"/>
            <a:ext cx="1061188" cy="400110"/>
          </a:xfrm>
          <a:prstGeom prst="rect">
            <a:avLst/>
          </a:prstGeom>
          <a:solidFill>
            <a:srgbClr val="000000">
              <a:alpha val="50196"/>
            </a:srgbClr>
          </a:solidFill>
          <a:ln w="28575">
            <a:solidFill>
              <a:schemeClr val="tx1"/>
            </a:solidFill>
          </a:ln>
        </p:spPr>
        <p:txBody>
          <a:bodyPr vert="horz"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mj-lt"/>
              </a:rPr>
              <a:t>Heresy</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15" name="TextBox 14"/>
          <p:cNvSpPr txBox="1"/>
          <p:nvPr/>
        </p:nvSpPr>
        <p:spPr>
          <a:xfrm>
            <a:off x="457200" y="5029200"/>
            <a:ext cx="2057400" cy="400110"/>
          </a:xfrm>
          <a:prstGeom prst="rect">
            <a:avLst/>
          </a:prstGeom>
          <a:solidFill>
            <a:srgbClr val="000000">
              <a:alpha val="50196"/>
            </a:srgbClr>
          </a:solidFill>
          <a:ln w="28575">
            <a:solidFill>
              <a:schemeClr val="tx1"/>
            </a:solidFill>
          </a:ln>
        </p:spPr>
        <p:txBody>
          <a:bodyPr vert="horz"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mj-lt"/>
              </a:rPr>
              <a:t>What I believe</a:t>
            </a:r>
            <a:endParaRPr lang="en-US" sz="2000" b="1" dirty="0">
              <a:solidFill>
                <a:schemeClr val="bg1"/>
              </a:solidFill>
              <a:effectLst>
                <a:outerShdw blurRad="38100" dist="38100" dir="2700000" algn="tl">
                  <a:srgbClr val="000000">
                    <a:alpha val="43137"/>
                  </a:srgbClr>
                </a:outerShdw>
              </a:effectLst>
              <a:latin typeface="+mj-lt"/>
            </a:endParaRPr>
          </a:p>
        </p:txBody>
      </p:sp>
      <p:cxnSp>
        <p:nvCxnSpPr>
          <p:cNvPr id="16" name="Straight Arrow Connector 15"/>
          <p:cNvCxnSpPr>
            <a:stCxn id="14" idx="0"/>
          </p:cNvCxnSpPr>
          <p:nvPr/>
        </p:nvCxnSpPr>
        <p:spPr>
          <a:xfrm flipV="1">
            <a:off x="8150594" y="4038600"/>
            <a:ext cx="536206" cy="9906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0"/>
          </p:cNvCxnSpPr>
          <p:nvPr/>
        </p:nvCxnSpPr>
        <p:spPr>
          <a:xfrm flipH="1" flipV="1">
            <a:off x="457200" y="4038600"/>
            <a:ext cx="1028700" cy="9906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886200" y="2138516"/>
            <a:ext cx="3561735" cy="2890684"/>
          </a:xfrm>
          <a:custGeom>
            <a:avLst/>
            <a:gdLst>
              <a:gd name="connsiteX0" fmla="*/ 1224116 w 2949677"/>
              <a:gd name="connsiteY0" fmla="*/ 2890684 h 2890684"/>
              <a:gd name="connsiteX1" fmla="*/ 2949677 w 2949677"/>
              <a:gd name="connsiteY1" fmla="*/ 1828800 h 2890684"/>
              <a:gd name="connsiteX2" fmla="*/ 2934929 w 2949677"/>
              <a:gd name="connsiteY2" fmla="*/ 0 h 2890684"/>
              <a:gd name="connsiteX3" fmla="*/ 14748 w 2949677"/>
              <a:gd name="connsiteY3" fmla="*/ 0 h 2890684"/>
              <a:gd name="connsiteX4" fmla="*/ 0 w 2949677"/>
              <a:gd name="connsiteY4" fmla="*/ 1828800 h 2890684"/>
              <a:gd name="connsiteX5" fmla="*/ 1224116 w 2949677"/>
              <a:gd name="connsiteY5" fmla="*/ 2890684 h 2890684"/>
              <a:gd name="connsiteX0" fmla="*/ 1514534 w 2949677"/>
              <a:gd name="connsiteY0" fmla="*/ 2890684 h 2890684"/>
              <a:gd name="connsiteX1" fmla="*/ 2949677 w 2949677"/>
              <a:gd name="connsiteY1" fmla="*/ 1828800 h 2890684"/>
              <a:gd name="connsiteX2" fmla="*/ 2934929 w 2949677"/>
              <a:gd name="connsiteY2" fmla="*/ 0 h 2890684"/>
              <a:gd name="connsiteX3" fmla="*/ 14748 w 2949677"/>
              <a:gd name="connsiteY3" fmla="*/ 0 h 2890684"/>
              <a:gd name="connsiteX4" fmla="*/ 0 w 2949677"/>
              <a:gd name="connsiteY4" fmla="*/ 1828800 h 2890684"/>
              <a:gd name="connsiteX5" fmla="*/ 1514534 w 2949677"/>
              <a:gd name="connsiteY5" fmla="*/ 2890684 h 289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677" h="2890684">
                <a:moveTo>
                  <a:pt x="1514534" y="2890684"/>
                </a:moveTo>
                <a:lnTo>
                  <a:pt x="2949677" y="1828800"/>
                </a:lnTo>
                <a:lnTo>
                  <a:pt x="2934929" y="0"/>
                </a:lnTo>
                <a:lnTo>
                  <a:pt x="14748" y="0"/>
                </a:lnTo>
                <a:lnTo>
                  <a:pt x="0" y="1828800"/>
                </a:lnTo>
                <a:lnTo>
                  <a:pt x="1514534" y="2890684"/>
                </a:lnTo>
                <a:close/>
              </a:path>
            </a:pathLst>
          </a:custGeom>
          <a:solidFill>
            <a:srgbClr val="4F81BD">
              <a:alpha val="50196"/>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219200" y="2144110"/>
            <a:ext cx="3857297" cy="2885090"/>
          </a:xfrm>
          <a:custGeom>
            <a:avLst/>
            <a:gdLst>
              <a:gd name="connsiteX0" fmla="*/ 1954924 w 3300249"/>
              <a:gd name="connsiteY0" fmla="*/ 2890345 h 2890345"/>
              <a:gd name="connsiteX1" fmla="*/ 3289738 w 3300249"/>
              <a:gd name="connsiteY1" fmla="*/ 1818290 h 2890345"/>
              <a:gd name="connsiteX2" fmla="*/ 3300249 w 3300249"/>
              <a:gd name="connsiteY2" fmla="*/ 0 h 2890345"/>
              <a:gd name="connsiteX3" fmla="*/ 0 w 3300249"/>
              <a:gd name="connsiteY3" fmla="*/ 0 h 2890345"/>
              <a:gd name="connsiteX4" fmla="*/ 0 w 3300249"/>
              <a:gd name="connsiteY4" fmla="*/ 1828800 h 2890345"/>
              <a:gd name="connsiteX5" fmla="*/ 1954924 w 3300249"/>
              <a:gd name="connsiteY5" fmla="*/ 2890345 h 2890345"/>
              <a:gd name="connsiteX0" fmla="*/ 2216652 w 3300249"/>
              <a:gd name="connsiteY0" fmla="*/ 2885090 h 2885090"/>
              <a:gd name="connsiteX1" fmla="*/ 3289738 w 3300249"/>
              <a:gd name="connsiteY1" fmla="*/ 1818290 h 2885090"/>
              <a:gd name="connsiteX2" fmla="*/ 3300249 w 3300249"/>
              <a:gd name="connsiteY2" fmla="*/ 0 h 2885090"/>
              <a:gd name="connsiteX3" fmla="*/ 0 w 3300249"/>
              <a:gd name="connsiteY3" fmla="*/ 0 h 2885090"/>
              <a:gd name="connsiteX4" fmla="*/ 0 w 3300249"/>
              <a:gd name="connsiteY4" fmla="*/ 1828800 h 2885090"/>
              <a:gd name="connsiteX5" fmla="*/ 2216652 w 3300249"/>
              <a:gd name="connsiteY5" fmla="*/ 2885090 h 28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0249" h="2885090">
                <a:moveTo>
                  <a:pt x="2216652" y="2885090"/>
                </a:moveTo>
                <a:lnTo>
                  <a:pt x="3289738" y="1818290"/>
                </a:lnTo>
                <a:cubicBezTo>
                  <a:pt x="3293242" y="1212193"/>
                  <a:pt x="3296745" y="606097"/>
                  <a:pt x="3300249" y="0"/>
                </a:cubicBezTo>
                <a:lnTo>
                  <a:pt x="0" y="0"/>
                </a:lnTo>
                <a:lnTo>
                  <a:pt x="0" y="1828800"/>
                </a:lnTo>
                <a:lnTo>
                  <a:pt x="2216652" y="2885090"/>
                </a:lnTo>
                <a:close/>
              </a:path>
            </a:pathLst>
          </a:custGeom>
          <a:solidFill>
            <a:srgbClr val="632523">
              <a:alpha val="50196"/>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1588" y="2514600"/>
            <a:ext cx="82296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pPr algn="ctr"/>
            <a:r>
              <a:rPr lang="en-US" sz="6600" dirty="0" smtClean="0">
                <a:solidFill>
                  <a:schemeClr val="bg2">
                    <a:lumMod val="50000"/>
                  </a:schemeClr>
                </a:solidFill>
                <a:effectLst>
                  <a:glow rad="101600">
                    <a:schemeClr val="bg2">
                      <a:lumMod val="10000"/>
                      <a:alpha val="60000"/>
                    </a:schemeClr>
                  </a:glow>
                </a:effectLst>
                <a:latin typeface="Aaron" panose="02020900000000000000" pitchFamily="18" charset="0"/>
              </a:rPr>
              <a:t>Truth-o-meter</a:t>
            </a:r>
            <a:endParaRPr lang="en-US" sz="19900" dirty="0">
              <a:solidFill>
                <a:schemeClr val="bg2">
                  <a:lumMod val="50000"/>
                </a:schemeClr>
              </a:solidFill>
              <a:effectLst>
                <a:glow rad="101600">
                  <a:schemeClr val="bg2">
                    <a:lumMod val="10000"/>
                    <a:alpha val="60000"/>
                  </a:schemeClr>
                </a:glow>
              </a:effectLst>
              <a:latin typeface="Aaron" panose="02020900000000000000" pitchFamily="18" charset="0"/>
            </a:endParaRPr>
          </a:p>
        </p:txBody>
      </p:sp>
      <p:sp>
        <p:nvSpPr>
          <p:cNvPr id="21" name="TextBox 20"/>
          <p:cNvSpPr txBox="1"/>
          <p:nvPr/>
        </p:nvSpPr>
        <p:spPr>
          <a:xfrm>
            <a:off x="2789904" y="5029200"/>
            <a:ext cx="1905000" cy="707886"/>
          </a:xfrm>
          <a:prstGeom prst="rect">
            <a:avLst/>
          </a:prstGeom>
          <a:solidFill>
            <a:srgbClr val="000000">
              <a:alpha val="50196"/>
            </a:srgbClr>
          </a:solidFill>
          <a:ln w="28575">
            <a:solidFill>
              <a:schemeClr val="tx1"/>
            </a:solidFill>
          </a:ln>
        </p:spPr>
        <p:txBody>
          <a:bodyPr vert="horz"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mj-lt"/>
              </a:rPr>
              <a:t>Things I disagree with</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22" name="TextBox 21"/>
          <p:cNvSpPr txBox="1"/>
          <p:nvPr/>
        </p:nvSpPr>
        <p:spPr>
          <a:xfrm>
            <a:off x="4953000" y="5029200"/>
            <a:ext cx="1524000" cy="707886"/>
          </a:xfrm>
          <a:prstGeom prst="rect">
            <a:avLst/>
          </a:prstGeom>
          <a:solidFill>
            <a:srgbClr val="000000">
              <a:alpha val="50196"/>
            </a:srgbClr>
          </a:solidFill>
          <a:ln w="28575">
            <a:solidFill>
              <a:schemeClr val="tx1"/>
            </a:solidFill>
          </a:ln>
        </p:spPr>
        <p:txBody>
          <a:bodyPr vert="horz"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mj-lt"/>
              </a:rPr>
              <a:t>Aberrant beliefs</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23" name="TextBox 22"/>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24" name="TextBox 2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15590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8" grpId="0" animBg="1"/>
      <p:bldP spid="19"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811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pic>
        <p:nvPicPr>
          <p:cNvPr id="2050" name="Picture 2" descr="http://ronemypraiseatl.files.wordpress.com/2012/02/td-jakes-dynamic1.jpg"/>
          <p:cNvPicPr>
            <a:picLocks noChangeAspect="1" noChangeArrowheads="1"/>
          </p:cNvPicPr>
          <p:nvPr/>
        </p:nvPicPr>
        <p:blipFill rotWithShape="1">
          <a:blip r:embed="rId4">
            <a:extLst>
              <a:ext uri="{28A0092B-C50C-407E-A947-70E740481C1C}">
                <a14:useLocalDpi xmlns:a14="http://schemas.microsoft.com/office/drawing/2010/main" val="0"/>
              </a:ext>
            </a:extLst>
          </a:blip>
          <a:srcRect l="15447" t="10826" r="14698" b="4521"/>
          <a:stretch/>
        </p:blipFill>
        <p:spPr bwMode="auto">
          <a:xfrm rot="416441">
            <a:off x="4910491" y="789042"/>
            <a:ext cx="3227070" cy="4241293"/>
          </a:xfrm>
          <a:prstGeom prst="rect">
            <a:avLst/>
          </a:prstGeom>
          <a:noFill/>
          <a:effectLst>
            <a:outerShdw blurRad="152400" dist="254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4800" y="457200"/>
            <a:ext cx="8382000" cy="1754326"/>
          </a:xfrm>
          <a:prstGeom prst="rect">
            <a:avLst/>
          </a:prstGeom>
          <a:noFill/>
        </p:spPr>
        <p:txBody>
          <a:bodyPr wrap="square" rtlCol="0">
            <a:spAutoFit/>
          </a:bodyPr>
          <a:lstStyle/>
          <a:p>
            <a:r>
              <a:rPr lang="en-US" sz="3600" dirty="0"/>
              <a:t>"I'm Trinitarian so </a:t>
            </a:r>
            <a:r>
              <a:rPr lang="en-US" sz="3600" dirty="0" smtClean="0"/>
              <a:t>long</a:t>
            </a:r>
          </a:p>
          <a:p>
            <a:r>
              <a:rPr lang="en-US" sz="3600" dirty="0" smtClean="0"/>
              <a:t>as </a:t>
            </a:r>
            <a:r>
              <a:rPr lang="en-US" sz="3600" dirty="0"/>
              <a:t>I am free to </a:t>
            </a:r>
            <a:r>
              <a:rPr lang="en-US" sz="3600" dirty="0" smtClean="0"/>
              <a:t>express</a:t>
            </a:r>
          </a:p>
          <a:p>
            <a:r>
              <a:rPr lang="en-US" sz="3600" dirty="0" smtClean="0"/>
              <a:t>it </a:t>
            </a:r>
            <a:r>
              <a:rPr lang="en-US" sz="3600" dirty="0"/>
              <a:t>in Sabellian terms</a:t>
            </a:r>
            <a:r>
              <a:rPr lang="en-US" sz="3600" dirty="0" smtClean="0"/>
              <a:t>."</a:t>
            </a:r>
            <a:endParaRPr lang="en-US" sz="3600" dirty="0"/>
          </a:p>
        </p:txBody>
      </p:sp>
      <p:sp>
        <p:nvSpPr>
          <p:cNvPr id="14" name="TextBox 13"/>
          <p:cNvSpPr txBox="1"/>
          <p:nvPr/>
        </p:nvSpPr>
        <p:spPr>
          <a:xfrm>
            <a:off x="4742252" y="4800600"/>
            <a:ext cx="3182548" cy="523220"/>
          </a:xfrm>
          <a:prstGeom prst="rect">
            <a:avLst/>
          </a:prstGeom>
          <a:noFill/>
        </p:spPr>
        <p:txBody>
          <a:bodyPr wrap="square" rtlCol="0">
            <a:spAutoFit/>
          </a:bodyPr>
          <a:lstStyle/>
          <a:p>
            <a:r>
              <a:rPr lang="en-US" sz="2800" dirty="0" smtClean="0"/>
              <a:t>Bishop T. D. Jakes</a:t>
            </a:r>
          </a:p>
        </p:txBody>
      </p:sp>
      <p:sp>
        <p:nvSpPr>
          <p:cNvPr id="7" name="TextBox 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38024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grpSp>
        <p:nvGrpSpPr>
          <p:cNvPr id="7" name="Group 6"/>
          <p:cNvGrpSpPr/>
          <p:nvPr/>
        </p:nvGrpSpPr>
        <p:grpSpPr>
          <a:xfrm>
            <a:off x="2391217" y="475025"/>
            <a:ext cx="4624074" cy="5090677"/>
            <a:chOff x="2601402" y="475025"/>
            <a:chExt cx="4203704" cy="5090677"/>
          </a:xfrm>
        </p:grpSpPr>
        <p:sp>
          <p:nvSpPr>
            <p:cNvPr id="5" name="Rounded Rectangle 4"/>
            <p:cNvSpPr/>
            <p:nvPr/>
          </p:nvSpPr>
          <p:spPr>
            <a:xfrm rot="214758">
              <a:off x="2601402" y="475025"/>
              <a:ext cx="4203704" cy="5090677"/>
            </a:xfrm>
            <a:prstGeom prst="roundRect">
              <a:avLst/>
            </a:prstGeom>
            <a:solidFill>
              <a:srgbClr val="0C0C0C"/>
            </a:solidFill>
            <a:ln>
              <a:noFill/>
            </a:ln>
            <a:effectLst>
              <a:outerShdw blurRad="127000" dist="254000" dir="2700000" algn="tl" rotWithShape="0">
                <a:schemeClr val="bg1">
                  <a:alpha val="30000"/>
                </a:schemeClr>
              </a:outerShdw>
            </a:effectLst>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2054" b="18805"/>
            <a:stretch/>
          </p:blipFill>
          <p:spPr>
            <a:xfrm rot="214758">
              <a:off x="3122966" y="773182"/>
              <a:ext cx="3341199" cy="4629830"/>
            </a:xfrm>
            <a:prstGeom prst="rect">
              <a:avLst/>
            </a:prstGeom>
          </p:spPr>
        </p:pic>
      </p:grpSp>
      <p:sp>
        <p:nvSpPr>
          <p:cNvPr id="8" name="TextBox 7"/>
          <p:cNvSpPr txBox="1"/>
          <p:nvPr/>
        </p:nvSpPr>
        <p:spPr>
          <a:xfrm>
            <a:off x="3178809" y="1371600"/>
            <a:ext cx="3268980" cy="3785652"/>
          </a:xfrm>
          <a:prstGeom prst="rect">
            <a:avLst/>
          </a:prstGeom>
          <a:noFill/>
          <a:scene3d>
            <a:camera prst="isometricOffAxis2Left">
              <a:rot lat="1200000" lon="600000" rev="0"/>
            </a:camera>
            <a:lightRig rig="threePt" dir="t"/>
          </a:scene3d>
          <a:sp3d extrusionH="152400"/>
        </p:spPr>
        <p:txBody>
          <a:bodyPr wrap="square" rtlCol="0">
            <a:spAutoFit/>
            <a:sp3d extrusionH="133350" contourW="19050">
              <a:bevelB w="196850" h="171450" prst="softRound"/>
              <a:extrusionClr>
                <a:srgbClr val="CC9900"/>
              </a:extrusionClr>
              <a:contourClr>
                <a:srgbClr val="996633"/>
              </a:contourClr>
            </a:sp3d>
          </a:bodyPr>
          <a:lstStyle/>
          <a:p>
            <a:pPr algn="ctr"/>
            <a:r>
              <a:rPr lang="en-US" sz="4000" dirty="0">
                <a:solidFill>
                  <a:schemeClr val="accent4">
                    <a:lumMod val="40000"/>
                    <a:lumOff val="60000"/>
                  </a:schemeClr>
                </a:solidFill>
              </a:rPr>
              <a:t>Thou shalt not say anything negative about fellow Charismatics</a:t>
            </a:r>
            <a:endParaRPr lang="en-US" sz="4000" dirty="0" smtClean="0">
              <a:solidFill>
                <a:schemeClr val="accent4">
                  <a:lumMod val="40000"/>
                  <a:lumOff val="60000"/>
                </a:schemeClr>
              </a:solidFill>
            </a:endParaRPr>
          </a:p>
        </p:txBody>
      </p:sp>
      <p:sp>
        <p:nvSpPr>
          <p:cNvPr id="9" name="TextBox 8"/>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1" name="TextBox 10"/>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97564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69663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TextBox 8"/>
          <p:cNvSpPr txBox="1"/>
          <p:nvPr/>
        </p:nvSpPr>
        <p:spPr>
          <a:xfrm>
            <a:off x="762000" y="1219200"/>
            <a:ext cx="6801323" cy="707886"/>
          </a:xfrm>
          <a:prstGeom prst="rect">
            <a:avLst/>
          </a:prstGeom>
          <a:noFill/>
        </p:spPr>
        <p:txBody>
          <a:bodyPr wrap="square" rtlCol="0">
            <a:spAutoFit/>
          </a:bodyPr>
          <a:lstStyle/>
          <a:p>
            <a:r>
              <a:rPr lang="en-US" sz="4000" dirty="0" smtClean="0">
                <a:solidFill>
                  <a:srgbClr val="FFFF00"/>
                </a:solidFill>
                <a:effectLst>
                  <a:outerShdw blurRad="38100" dist="38100" dir="2700000" algn="tl">
                    <a:srgbClr val="000000">
                      <a:alpha val="43137"/>
                    </a:srgbClr>
                  </a:outerShdw>
                </a:effectLst>
              </a:rPr>
              <a:t>Church of Christ</a:t>
            </a:r>
            <a:endParaRPr lang="en-US" sz="4000"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2" name="TextBox 11"/>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85906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53220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TextBox 8"/>
          <p:cNvSpPr txBox="1"/>
          <p:nvPr/>
        </p:nvSpPr>
        <p:spPr>
          <a:xfrm>
            <a:off x="457200" y="609600"/>
            <a:ext cx="8229600" cy="1200329"/>
          </a:xfrm>
          <a:prstGeom prst="rect">
            <a:avLst/>
          </a:prstGeom>
          <a:noFill/>
        </p:spPr>
        <p:txBody>
          <a:bodyPr wrap="square" rtlCol="0">
            <a:spAutoFit/>
          </a:bodyPr>
          <a:lstStyle/>
          <a:p>
            <a:r>
              <a:rPr lang="en-US" sz="3600" dirty="0"/>
              <a:t>“We speak where the Bible speaks and we’re silent where the Bible is silent”</a:t>
            </a:r>
            <a:endParaRPr lang="en-US" sz="36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56365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41064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533400"/>
            <a:ext cx="8229600" cy="630942"/>
          </a:xfrm>
          <a:prstGeom prst="rect">
            <a:avLst/>
          </a:prstGeom>
          <a:noFill/>
        </p:spPr>
        <p:txBody>
          <a:bodyPr wrap="square" rtlCol="0">
            <a:spAutoFit/>
          </a:bodyPr>
          <a:lstStyle/>
          <a:p>
            <a:r>
              <a:rPr lang="en-US" sz="3500" dirty="0" smtClean="0">
                <a:solidFill>
                  <a:srgbClr val="FFFF00"/>
                </a:solidFill>
              </a:rPr>
              <a:t>Steps to Salvation</a:t>
            </a:r>
            <a:endParaRPr lang="en-US" sz="3500" dirty="0">
              <a:solidFill>
                <a:schemeClr val="bg1"/>
              </a:solidFill>
            </a:endParaRPr>
          </a:p>
        </p:txBody>
      </p:sp>
      <p:sp>
        <p:nvSpPr>
          <p:cNvPr id="5" name="TextBox 4"/>
          <p:cNvSpPr txBox="1"/>
          <p:nvPr/>
        </p:nvSpPr>
        <p:spPr>
          <a:xfrm>
            <a:off x="457200" y="1121658"/>
            <a:ext cx="2438400" cy="584775"/>
          </a:xfrm>
          <a:prstGeom prst="rect">
            <a:avLst/>
          </a:prstGeom>
          <a:noFill/>
        </p:spPr>
        <p:txBody>
          <a:bodyPr wrap="square" rtlCol="0">
            <a:spAutoFit/>
          </a:bodyPr>
          <a:lstStyle/>
          <a:p>
            <a:r>
              <a:rPr lang="en-US" sz="3200" dirty="0" smtClean="0">
                <a:solidFill>
                  <a:srgbClr val="FFFF00"/>
                </a:solidFill>
              </a:rPr>
              <a:t>1. </a:t>
            </a:r>
            <a:r>
              <a:rPr lang="en-US" sz="3200" dirty="0" smtClean="0"/>
              <a:t>Hear</a:t>
            </a:r>
            <a:endParaRPr lang="en-US" sz="3200" dirty="0">
              <a:solidFill>
                <a:srgbClr val="FFFF00"/>
              </a:solidFill>
            </a:endParaRPr>
          </a:p>
        </p:txBody>
      </p:sp>
      <p:sp>
        <p:nvSpPr>
          <p:cNvPr id="6" name="TextBox 5"/>
          <p:cNvSpPr txBox="1"/>
          <p:nvPr/>
        </p:nvSpPr>
        <p:spPr>
          <a:xfrm>
            <a:off x="609600" y="1687876"/>
            <a:ext cx="2438400" cy="584775"/>
          </a:xfrm>
          <a:prstGeom prst="rect">
            <a:avLst/>
          </a:prstGeom>
          <a:noFill/>
        </p:spPr>
        <p:txBody>
          <a:bodyPr wrap="square" rtlCol="0">
            <a:spAutoFit/>
          </a:bodyPr>
          <a:lstStyle/>
          <a:p>
            <a:r>
              <a:rPr lang="en-US" sz="3200" dirty="0" smtClean="0">
                <a:solidFill>
                  <a:srgbClr val="FFFF00"/>
                </a:solidFill>
              </a:rPr>
              <a:t>2. </a:t>
            </a:r>
            <a:r>
              <a:rPr lang="en-US" sz="3200" dirty="0" smtClean="0"/>
              <a:t>Believe</a:t>
            </a:r>
            <a:endParaRPr lang="en-US" sz="3200" dirty="0">
              <a:solidFill>
                <a:srgbClr val="FFFF00"/>
              </a:solidFill>
            </a:endParaRPr>
          </a:p>
        </p:txBody>
      </p:sp>
      <p:sp>
        <p:nvSpPr>
          <p:cNvPr id="7" name="TextBox 6"/>
          <p:cNvSpPr txBox="1"/>
          <p:nvPr/>
        </p:nvSpPr>
        <p:spPr>
          <a:xfrm>
            <a:off x="762000" y="2254094"/>
            <a:ext cx="2438400" cy="584775"/>
          </a:xfrm>
          <a:prstGeom prst="rect">
            <a:avLst/>
          </a:prstGeom>
          <a:noFill/>
        </p:spPr>
        <p:txBody>
          <a:bodyPr wrap="square" rtlCol="0">
            <a:spAutoFit/>
          </a:bodyPr>
          <a:lstStyle/>
          <a:p>
            <a:r>
              <a:rPr lang="en-US" sz="3200" dirty="0" smtClean="0">
                <a:solidFill>
                  <a:srgbClr val="FFFF00"/>
                </a:solidFill>
              </a:rPr>
              <a:t>3. </a:t>
            </a:r>
            <a:r>
              <a:rPr lang="en-US" sz="3200" dirty="0" smtClean="0"/>
              <a:t>Repent</a:t>
            </a:r>
            <a:endParaRPr lang="en-US" sz="3200" dirty="0">
              <a:solidFill>
                <a:srgbClr val="FFFF00"/>
              </a:solidFill>
            </a:endParaRPr>
          </a:p>
        </p:txBody>
      </p:sp>
      <p:sp>
        <p:nvSpPr>
          <p:cNvPr id="8" name="TextBox 7"/>
          <p:cNvSpPr txBox="1"/>
          <p:nvPr/>
        </p:nvSpPr>
        <p:spPr>
          <a:xfrm>
            <a:off x="914400" y="2820312"/>
            <a:ext cx="2438400" cy="584775"/>
          </a:xfrm>
          <a:prstGeom prst="rect">
            <a:avLst/>
          </a:prstGeom>
          <a:noFill/>
        </p:spPr>
        <p:txBody>
          <a:bodyPr wrap="square" rtlCol="0">
            <a:spAutoFit/>
          </a:bodyPr>
          <a:lstStyle/>
          <a:p>
            <a:r>
              <a:rPr lang="en-US" sz="3200" dirty="0" smtClean="0">
                <a:solidFill>
                  <a:srgbClr val="FFFF00"/>
                </a:solidFill>
              </a:rPr>
              <a:t>4. </a:t>
            </a:r>
            <a:r>
              <a:rPr lang="en-US" sz="3200" dirty="0" smtClean="0"/>
              <a:t>Confess</a:t>
            </a:r>
            <a:endParaRPr lang="en-US" sz="3200" dirty="0">
              <a:solidFill>
                <a:srgbClr val="FFFF00"/>
              </a:solidFill>
            </a:endParaRPr>
          </a:p>
        </p:txBody>
      </p:sp>
      <p:sp>
        <p:nvSpPr>
          <p:cNvPr id="9" name="TextBox 8"/>
          <p:cNvSpPr txBox="1"/>
          <p:nvPr/>
        </p:nvSpPr>
        <p:spPr>
          <a:xfrm>
            <a:off x="1066800" y="3392269"/>
            <a:ext cx="5105400" cy="1077218"/>
          </a:xfrm>
          <a:prstGeom prst="rect">
            <a:avLst/>
          </a:prstGeom>
          <a:noFill/>
        </p:spPr>
        <p:txBody>
          <a:bodyPr wrap="square" rtlCol="0">
            <a:spAutoFit/>
          </a:bodyPr>
          <a:lstStyle/>
          <a:p>
            <a:r>
              <a:rPr lang="en-US" sz="3200" dirty="0" smtClean="0">
                <a:solidFill>
                  <a:srgbClr val="FFFF00"/>
                </a:solidFill>
              </a:rPr>
              <a:t>5. </a:t>
            </a:r>
            <a:r>
              <a:rPr lang="en-US" sz="3200" dirty="0" smtClean="0"/>
              <a:t>Baptized for the remission of sins</a:t>
            </a:r>
            <a:endParaRPr lang="en-US" sz="3200" dirty="0">
              <a:solidFill>
                <a:srgbClr val="FFFF00"/>
              </a:solidFill>
            </a:endParaRPr>
          </a:p>
        </p:txBody>
      </p:sp>
      <p:sp>
        <p:nvSpPr>
          <p:cNvPr id="4" name="Right Brace 3"/>
          <p:cNvSpPr/>
          <p:nvPr/>
        </p:nvSpPr>
        <p:spPr>
          <a:xfrm>
            <a:off x="6019801" y="1244816"/>
            <a:ext cx="457201" cy="2789226"/>
          </a:xfrm>
          <a:prstGeom prst="rightBrace">
            <a:avLst/>
          </a:prstGeom>
          <a:ln w="38100">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2" name="TextBox 11"/>
          <p:cNvSpPr txBox="1"/>
          <p:nvPr/>
        </p:nvSpPr>
        <p:spPr>
          <a:xfrm>
            <a:off x="6705601" y="2111022"/>
            <a:ext cx="1981199" cy="1077218"/>
          </a:xfrm>
          <a:prstGeom prst="rect">
            <a:avLst/>
          </a:prstGeom>
          <a:noFill/>
        </p:spPr>
        <p:txBody>
          <a:bodyPr wrap="square" rtlCol="0">
            <a:spAutoFit/>
          </a:bodyPr>
          <a:lstStyle/>
          <a:p>
            <a:r>
              <a:rPr lang="en-US" sz="3200" dirty="0" smtClean="0"/>
              <a:t>Salvation by Faith</a:t>
            </a:r>
          </a:p>
        </p:txBody>
      </p:sp>
      <p:sp>
        <p:nvSpPr>
          <p:cNvPr id="13" name="TextBox 12"/>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15" name="Picture 1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Tree>
    <p:extLst>
      <p:ext uri="{BB962C8B-B14F-4D97-AF65-F5344CB8AC3E}">
        <p14:creationId xmlns:p14="http://schemas.microsoft.com/office/powerpoint/2010/main" val="122956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4"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407548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96758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TextBox 8"/>
          <p:cNvSpPr txBox="1"/>
          <p:nvPr/>
        </p:nvSpPr>
        <p:spPr>
          <a:xfrm>
            <a:off x="457200" y="609600"/>
            <a:ext cx="8229600" cy="2308324"/>
          </a:xfrm>
          <a:prstGeom prst="rect">
            <a:avLst/>
          </a:prstGeom>
          <a:noFill/>
        </p:spPr>
        <p:txBody>
          <a:bodyPr wrap="square" rtlCol="0">
            <a:spAutoFit/>
          </a:bodyPr>
          <a:lstStyle/>
          <a:p>
            <a:r>
              <a:rPr lang="en-US" sz="3600" dirty="0">
                <a:solidFill>
                  <a:srgbClr val="FFFF00"/>
                </a:solidFill>
              </a:rPr>
              <a:t>Baptismal Regeneration ~ </a:t>
            </a:r>
            <a:r>
              <a:rPr lang="en-US" sz="3600" dirty="0" smtClean="0"/>
              <a:t>the</a:t>
            </a:r>
            <a:r>
              <a:rPr lang="en-US" sz="3600" dirty="0"/>
              <a:t> </a:t>
            </a:r>
            <a:r>
              <a:rPr lang="en-US" sz="3600" dirty="0" smtClean="0"/>
              <a:t>doctrine</a:t>
            </a:r>
            <a:r>
              <a:rPr lang="en-US" sz="3600" dirty="0"/>
              <a:t> that regeneration </a:t>
            </a:r>
            <a:r>
              <a:rPr lang="en-US" sz="3600" dirty="0" smtClean="0"/>
              <a:t>and</a:t>
            </a:r>
            <a:r>
              <a:rPr lang="en-US" sz="3600" dirty="0"/>
              <a:t> </a:t>
            </a:r>
            <a:r>
              <a:rPr lang="en-US" sz="3600" dirty="0" smtClean="0"/>
              <a:t>sanctification</a:t>
            </a:r>
            <a:r>
              <a:rPr lang="en-US" sz="3600" dirty="0"/>
              <a:t> are received in </a:t>
            </a:r>
            <a:r>
              <a:rPr lang="en-US" sz="3600" dirty="0" smtClean="0"/>
              <a:t>and through</a:t>
            </a:r>
            <a:r>
              <a:rPr lang="en-US" sz="3600" dirty="0"/>
              <a:t> baptism.</a:t>
            </a:r>
          </a:p>
        </p:txBody>
      </p:sp>
      <p:sp>
        <p:nvSpPr>
          <p:cNvPr id="3" name="TextBox 2"/>
          <p:cNvSpPr txBox="1"/>
          <p:nvPr/>
        </p:nvSpPr>
        <p:spPr>
          <a:xfrm>
            <a:off x="685800" y="2884311"/>
            <a:ext cx="8077200" cy="1200329"/>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Acts </a:t>
            </a:r>
            <a:r>
              <a:rPr lang="en-US" sz="3600" dirty="0"/>
              <a:t>2:38, 1 Pet. 3:21 and Luke 23:39-43</a:t>
            </a:r>
            <a:endParaRPr lang="en-US" sz="3600" dirty="0" smtClean="0"/>
          </a:p>
        </p:txBody>
      </p:sp>
      <p:sp>
        <p:nvSpPr>
          <p:cNvPr id="6" name="TextBox 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8127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TextBox 8"/>
          <p:cNvSpPr txBox="1"/>
          <p:nvPr/>
        </p:nvSpPr>
        <p:spPr>
          <a:xfrm>
            <a:off x="457200" y="609600"/>
            <a:ext cx="8229600" cy="2862322"/>
          </a:xfrm>
          <a:prstGeom prst="rect">
            <a:avLst/>
          </a:prstGeom>
          <a:noFill/>
        </p:spPr>
        <p:txBody>
          <a:bodyPr wrap="square" rtlCol="0">
            <a:spAutoFit/>
          </a:bodyPr>
          <a:lstStyle/>
          <a:p>
            <a:r>
              <a:rPr lang="en-US" sz="3600" dirty="0"/>
              <a:t>Act 2:38 ~ </a:t>
            </a:r>
            <a:r>
              <a:rPr lang="en-US" sz="3600" dirty="0">
                <a:solidFill>
                  <a:srgbClr val="FFFF00"/>
                </a:solidFill>
              </a:rPr>
              <a:t>Then Peter said to them, “Repent, and let every one of you be baptized in the name of Jesus Christ for the remission of sins; and you shall receive the gift of the Holy Spirit</a:t>
            </a:r>
            <a:r>
              <a:rPr lang="en-US" sz="3600" dirty="0" smtClean="0">
                <a:solidFill>
                  <a:srgbClr val="FFFF00"/>
                </a:solidFill>
              </a:rPr>
              <a:t>.”</a:t>
            </a:r>
            <a:endParaRPr lang="en-US" sz="3600" dirty="0">
              <a:solidFill>
                <a:srgbClr val="FFFF00"/>
              </a:solidFill>
            </a:endParaRPr>
          </a:p>
        </p:txBody>
      </p:sp>
      <p:sp>
        <p:nvSpPr>
          <p:cNvPr id="3" name="TextBox 2"/>
          <p:cNvSpPr txBox="1"/>
          <p:nvPr/>
        </p:nvSpPr>
        <p:spPr>
          <a:xfrm>
            <a:off x="685800" y="3395133"/>
            <a:ext cx="8001000" cy="1200329"/>
          </a:xfrm>
          <a:prstGeom prst="rect">
            <a:avLst/>
          </a:prstGeom>
          <a:noFill/>
        </p:spPr>
        <p:txBody>
          <a:bodyPr wrap="square" rtlCol="0">
            <a:spAutoFit/>
          </a:bodyPr>
          <a:lstStyle/>
          <a:p>
            <a:pPr marL="338138" indent="-338138">
              <a:buFont typeface="Arial" panose="020B0604020202020204" pitchFamily="34" charset="0"/>
              <a:buChar char="•"/>
            </a:pPr>
            <a:r>
              <a:rPr lang="en-US" sz="3600" dirty="0" smtClean="0"/>
              <a:t> </a:t>
            </a:r>
            <a:r>
              <a:rPr lang="en-US" sz="3600" dirty="0" smtClean="0">
                <a:solidFill>
                  <a:srgbClr val="FFFF00"/>
                </a:solidFill>
              </a:rPr>
              <a:t>For</a:t>
            </a:r>
            <a:r>
              <a:rPr lang="en-US" sz="3600" dirty="0" smtClean="0"/>
              <a:t> </a:t>
            </a:r>
            <a:r>
              <a:rPr lang="en-US" sz="3600" dirty="0"/>
              <a:t>~ either </a:t>
            </a:r>
            <a:r>
              <a:rPr lang="en-US" sz="3600" i="1" dirty="0"/>
              <a:t>with a view towards</a:t>
            </a:r>
            <a:r>
              <a:rPr lang="en-US" sz="3600" dirty="0"/>
              <a:t> or </a:t>
            </a:r>
            <a:r>
              <a:rPr lang="en-US" sz="3600" i="1" dirty="0"/>
              <a:t>because of</a:t>
            </a:r>
            <a:r>
              <a:rPr lang="en-US" sz="3600" dirty="0"/>
              <a:t> </a:t>
            </a:r>
          </a:p>
        </p:txBody>
      </p:sp>
      <p:sp>
        <p:nvSpPr>
          <p:cNvPr id="6" name="TextBox 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89713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TextBox 8"/>
          <p:cNvSpPr txBox="1"/>
          <p:nvPr/>
        </p:nvSpPr>
        <p:spPr>
          <a:xfrm>
            <a:off x="457200" y="609600"/>
            <a:ext cx="8229600" cy="1323439"/>
          </a:xfrm>
          <a:prstGeom prst="rect">
            <a:avLst/>
          </a:prstGeom>
          <a:noFill/>
        </p:spPr>
        <p:txBody>
          <a:bodyPr wrap="square" rtlCol="0">
            <a:spAutoFit/>
          </a:bodyPr>
          <a:lstStyle/>
          <a:p>
            <a:r>
              <a:rPr lang="en-US" sz="4000" dirty="0"/>
              <a:t>You need to reach </a:t>
            </a:r>
            <a:r>
              <a:rPr lang="en-US" sz="4000" i="1" dirty="0">
                <a:solidFill>
                  <a:srgbClr val="FFFF00"/>
                </a:solidFill>
              </a:rPr>
              <a:t>for</a:t>
            </a:r>
            <a:r>
              <a:rPr lang="en-US" sz="4000" dirty="0">
                <a:solidFill>
                  <a:srgbClr val="FFFF00"/>
                </a:solidFill>
              </a:rPr>
              <a:t> </a:t>
            </a:r>
            <a:r>
              <a:rPr lang="en-US" sz="4000" dirty="0"/>
              <a:t>the brass ring (with a view towards)</a:t>
            </a:r>
          </a:p>
        </p:txBody>
      </p:sp>
      <p:sp>
        <p:nvSpPr>
          <p:cNvPr id="6" name="TextBox 5"/>
          <p:cNvSpPr txBox="1"/>
          <p:nvPr/>
        </p:nvSpPr>
        <p:spPr>
          <a:xfrm>
            <a:off x="457200" y="1865672"/>
            <a:ext cx="8229600" cy="707886"/>
          </a:xfrm>
          <a:prstGeom prst="rect">
            <a:avLst/>
          </a:prstGeom>
          <a:noFill/>
        </p:spPr>
        <p:txBody>
          <a:bodyPr wrap="square" rtlCol="0">
            <a:spAutoFit/>
          </a:bodyPr>
          <a:lstStyle/>
          <a:p>
            <a:r>
              <a:rPr lang="en-US" sz="4000" dirty="0"/>
              <a:t>He jumped </a:t>
            </a:r>
            <a:r>
              <a:rPr lang="en-US" sz="4000" i="1" dirty="0">
                <a:solidFill>
                  <a:srgbClr val="FFFF00"/>
                </a:solidFill>
              </a:rPr>
              <a:t>for</a:t>
            </a:r>
            <a:r>
              <a:rPr lang="en-US" sz="4000" dirty="0">
                <a:solidFill>
                  <a:srgbClr val="FFFF00"/>
                </a:solidFill>
              </a:rPr>
              <a:t> </a:t>
            </a:r>
            <a:r>
              <a:rPr lang="en-US" sz="4000" dirty="0"/>
              <a:t>joy (because of)</a:t>
            </a:r>
          </a:p>
        </p:txBody>
      </p:sp>
      <p:sp>
        <p:nvSpPr>
          <p:cNvPr id="7" name="TextBox 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9554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9"/>
                                        </p:tgtEl>
                                        <p:attrNameLst>
                                          <p:attrName>style.opacity</p:attrName>
                                        </p:attrNameLst>
                                      </p:cBhvr>
                                      <p:to>
                                        <p:strVal val="0.5"/>
                                      </p:to>
                                    </p:set>
                                    <p:animEffect filter="image" prLst="opacity: 0.5">
                                      <p:cBhvr rctx="IE">
                                        <p:cTn id="16"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grpSp>
        <p:nvGrpSpPr>
          <p:cNvPr id="11" name="Group 10"/>
          <p:cNvGrpSpPr/>
          <p:nvPr/>
        </p:nvGrpSpPr>
        <p:grpSpPr>
          <a:xfrm rot="180000">
            <a:off x="2501929" y="179583"/>
            <a:ext cx="4438367" cy="5687712"/>
            <a:chOff x="2501929" y="179688"/>
            <a:chExt cx="4438367" cy="5687712"/>
          </a:xfrm>
          <a:effectLst>
            <a:outerShdw blurRad="127000" dist="254000" dir="2700000" algn="tl" rotWithShape="0">
              <a:srgbClr val="996633">
                <a:alpha val="28000"/>
              </a:srgbClr>
            </a:outerShdw>
          </a:effectLst>
        </p:grpSpPr>
        <p:pic>
          <p:nvPicPr>
            <p:cNvPr id="1030" name="Picture 6" descr="Blank Wanted Outlaw Poster"/>
            <p:cNvPicPr>
              <a:picLocks noChangeAspect="1" noChangeArrowheads="1"/>
            </p:cNvPicPr>
            <p:nvPr/>
          </p:nvPicPr>
          <p:blipFill rotWithShape="1">
            <a:blip r:embed="rId4">
              <a:extLst>
                <a:ext uri="{28A0092B-C50C-407E-A947-70E740481C1C}">
                  <a14:useLocalDpi xmlns:a14="http://schemas.microsoft.com/office/drawing/2010/main" val="0"/>
                </a:ext>
              </a:extLst>
            </a:blip>
            <a:srcRect b="3613"/>
            <a:stretch/>
          </p:blipFill>
          <p:spPr bwMode="auto">
            <a:xfrm>
              <a:off x="2506064" y="179688"/>
              <a:ext cx="4425696" cy="5687712"/>
            </a:xfrm>
            <a:prstGeom prst="rect">
              <a:avLst/>
            </a:prstGeom>
            <a:noFill/>
            <a:effectLst>
              <a:outerShdw blurRad="127000" dist="254000" dir="2700000" algn="tl" rotWithShape="0">
                <a:schemeClr val="bg1">
                  <a:alpha val="30000"/>
                </a:schemeClr>
              </a:outerShdw>
              <a:softEdge rad="63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641337" y="1926452"/>
              <a:ext cx="2189001" cy="164175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697284" y="1029868"/>
              <a:ext cx="4135918" cy="745310"/>
            </a:xfrm>
            <a:prstGeom prst="rect">
              <a:avLst/>
            </a:prstGeom>
            <a:noFill/>
          </p:spPr>
          <p:txBody>
            <a:bodyPr wrap="square" rtlCol="0">
              <a:spAutoFit/>
            </a:bodyPr>
            <a:lstStyle/>
            <a:p>
              <a:pPr algn="ctr"/>
              <a:r>
                <a:rPr lang="en-US" sz="3600" dirty="0" smtClean="0">
                  <a:solidFill>
                    <a:srgbClr val="0C0C0C"/>
                  </a:solidFill>
                  <a:latin typeface="PT Longbranch" pitchFamily="2" charset="0"/>
                </a:rPr>
                <a:t>Dastardly Dan</a:t>
              </a:r>
            </a:p>
          </p:txBody>
        </p:sp>
        <p:sp>
          <p:nvSpPr>
            <p:cNvPr id="9" name="TextBox 8"/>
            <p:cNvSpPr txBox="1"/>
            <p:nvPr/>
          </p:nvSpPr>
          <p:spPr>
            <a:xfrm>
              <a:off x="2501929" y="3356542"/>
              <a:ext cx="4425696" cy="954107"/>
            </a:xfrm>
            <a:prstGeom prst="rect">
              <a:avLst/>
            </a:prstGeom>
            <a:noFill/>
          </p:spPr>
          <p:txBody>
            <a:bodyPr wrap="square" rtlCol="0">
              <a:spAutoFit/>
            </a:bodyPr>
            <a:lstStyle/>
            <a:p>
              <a:r>
                <a:rPr lang="en-US" sz="2600" dirty="0" smtClean="0">
                  <a:solidFill>
                    <a:srgbClr val="0C0C0C"/>
                  </a:solidFill>
                  <a:latin typeface="Arial Black" panose="020B0A04020102090204" pitchFamily="34" charset="0"/>
                </a:rPr>
                <a:t>    </a:t>
              </a:r>
              <a:r>
                <a:rPr lang="en-US" sz="3200" dirty="0" smtClean="0">
                  <a:solidFill>
                    <a:srgbClr val="0C0C0C"/>
                  </a:solidFill>
                  <a:latin typeface="Arial Black" panose="020B0A04020102090204" pitchFamily="34" charset="0"/>
                </a:rPr>
                <a:t>For</a:t>
              </a:r>
            </a:p>
            <a:p>
              <a:r>
                <a:rPr lang="en-US" sz="2400" dirty="0" smtClean="0">
                  <a:solidFill>
                    <a:srgbClr val="0C0C0C"/>
                  </a:solidFill>
                  <a:latin typeface="Arial Black" panose="020B0A04020102090204" pitchFamily="34" charset="0"/>
                </a:rPr>
                <a:t>Crimes against humanity</a:t>
              </a:r>
            </a:p>
          </p:txBody>
        </p:sp>
        <p:sp>
          <p:nvSpPr>
            <p:cNvPr id="14" name="TextBox 13"/>
            <p:cNvSpPr txBox="1"/>
            <p:nvPr/>
          </p:nvSpPr>
          <p:spPr>
            <a:xfrm>
              <a:off x="2514600" y="4243626"/>
              <a:ext cx="4425696" cy="892552"/>
            </a:xfrm>
            <a:prstGeom prst="rect">
              <a:avLst/>
            </a:prstGeom>
            <a:noFill/>
          </p:spPr>
          <p:txBody>
            <a:bodyPr wrap="square" rtlCol="0">
              <a:spAutoFit/>
            </a:bodyPr>
            <a:lstStyle/>
            <a:p>
              <a:pPr algn="ctr"/>
              <a:r>
                <a:rPr lang="en-US" sz="2600" dirty="0" smtClean="0">
                  <a:solidFill>
                    <a:srgbClr val="0C0C0C"/>
                  </a:solidFill>
                  <a:latin typeface="Arial Black" panose="020B0A04020102090204" pitchFamily="34" charset="0"/>
                </a:rPr>
                <a:t>Report to the nearest fashion police</a:t>
              </a:r>
            </a:p>
          </p:txBody>
        </p:sp>
      </p:grpSp>
      <p:sp>
        <p:nvSpPr>
          <p:cNvPr id="16" name="TextBox 1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7" name="TextBox 1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7931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26397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TextBox 8"/>
          <p:cNvSpPr txBox="1"/>
          <p:nvPr/>
        </p:nvSpPr>
        <p:spPr>
          <a:xfrm>
            <a:off x="457200" y="609600"/>
            <a:ext cx="8229600" cy="4401205"/>
          </a:xfrm>
          <a:prstGeom prst="rect">
            <a:avLst/>
          </a:prstGeom>
          <a:noFill/>
        </p:spPr>
        <p:txBody>
          <a:bodyPr wrap="square" rtlCol="0">
            <a:spAutoFit/>
          </a:bodyPr>
          <a:lstStyle/>
          <a:p>
            <a:r>
              <a:rPr lang="en-US" sz="4000" dirty="0"/>
              <a:t>1 Pet. 3:21 ~ </a:t>
            </a:r>
            <a:r>
              <a:rPr lang="en-US" sz="4000" dirty="0" smtClean="0">
                <a:solidFill>
                  <a:srgbClr val="FFFF00"/>
                </a:solidFill>
              </a:rPr>
              <a:t>There is also an antitype which now saves us—baptism (not the removal of the filth of the flesh, but the answer of a good conscience toward God), through the resurrection of Jesus Christ,</a:t>
            </a:r>
            <a:endParaRPr lang="en-US" sz="4000" dirty="0">
              <a:solidFill>
                <a:srgbClr val="FFFF00"/>
              </a:solidFill>
            </a:endParaRPr>
          </a:p>
        </p:txBody>
      </p:sp>
      <p:sp>
        <p:nvSpPr>
          <p:cNvPr id="6" name="TextBox 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3509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TextBox 8"/>
          <p:cNvSpPr txBox="1"/>
          <p:nvPr/>
        </p:nvSpPr>
        <p:spPr>
          <a:xfrm>
            <a:off x="457200" y="609600"/>
            <a:ext cx="8229600" cy="1938992"/>
          </a:xfrm>
          <a:prstGeom prst="rect">
            <a:avLst/>
          </a:prstGeom>
          <a:noFill/>
        </p:spPr>
        <p:txBody>
          <a:bodyPr wrap="square" rtlCol="0">
            <a:spAutoFit/>
          </a:bodyPr>
          <a:lstStyle/>
          <a:p>
            <a:r>
              <a:rPr lang="en-US" sz="4000" dirty="0">
                <a:solidFill>
                  <a:srgbClr val="FFFF00"/>
                </a:solidFill>
              </a:rPr>
              <a:t>Antitype</a:t>
            </a:r>
            <a:r>
              <a:rPr lang="en-US" sz="4000" dirty="0"/>
              <a:t> ~ </a:t>
            </a:r>
            <a:r>
              <a:rPr lang="en-US" sz="4000" b="1" i="1" dirty="0" err="1">
                <a:solidFill>
                  <a:srgbClr val="FFFF00"/>
                </a:solidFill>
                <a:latin typeface="Times New Roman" panose="02020603050405020304" pitchFamily="18" charset="0"/>
                <a:cs typeface="Times New Roman" panose="02020603050405020304" pitchFamily="18" charset="0"/>
              </a:rPr>
              <a:t>antitupos</a:t>
            </a:r>
            <a:r>
              <a:rPr lang="en-US" sz="4000" dirty="0">
                <a:solidFill>
                  <a:srgbClr val="FFFF00"/>
                </a:solidFill>
              </a:rPr>
              <a:t> </a:t>
            </a:r>
            <a:r>
              <a:rPr lang="en-US" sz="4000" dirty="0"/>
              <a:t>– a </a:t>
            </a:r>
            <a:r>
              <a:rPr lang="en-US" sz="4000" i="1" dirty="0"/>
              <a:t>type</a:t>
            </a:r>
            <a:r>
              <a:rPr lang="en-US" sz="4000" dirty="0"/>
              <a:t> is the symbol; </a:t>
            </a:r>
            <a:r>
              <a:rPr lang="en-US" sz="4000" dirty="0" smtClean="0"/>
              <a:t>an </a:t>
            </a:r>
            <a:r>
              <a:rPr lang="en-US" sz="4000" i="1" dirty="0" smtClean="0"/>
              <a:t>antitype</a:t>
            </a:r>
            <a:r>
              <a:rPr lang="en-US" sz="4000" dirty="0" smtClean="0"/>
              <a:t> </a:t>
            </a:r>
            <a:r>
              <a:rPr lang="en-US" sz="4000" dirty="0"/>
              <a:t>is what is symbolized</a:t>
            </a:r>
          </a:p>
        </p:txBody>
      </p:sp>
      <p:sp>
        <p:nvSpPr>
          <p:cNvPr id="3" name="TextBox 2"/>
          <p:cNvSpPr txBox="1"/>
          <p:nvPr/>
        </p:nvSpPr>
        <p:spPr>
          <a:xfrm>
            <a:off x="457200" y="2819400"/>
            <a:ext cx="2590800" cy="646331"/>
          </a:xfrm>
          <a:prstGeom prst="rect">
            <a:avLst/>
          </a:prstGeom>
          <a:noFill/>
        </p:spPr>
        <p:txBody>
          <a:bodyPr wrap="square" rtlCol="0">
            <a:spAutoFit/>
          </a:bodyPr>
          <a:lstStyle/>
          <a:p>
            <a:r>
              <a:rPr lang="en-US" sz="3600" dirty="0" smtClean="0"/>
              <a:t>Hebrews 8</a:t>
            </a:r>
          </a:p>
        </p:txBody>
      </p:sp>
      <p:sp>
        <p:nvSpPr>
          <p:cNvPr id="4" name="TextBox 3"/>
          <p:cNvSpPr txBox="1"/>
          <p:nvPr/>
        </p:nvSpPr>
        <p:spPr>
          <a:xfrm>
            <a:off x="3276600" y="2548592"/>
            <a:ext cx="5181600" cy="646331"/>
          </a:xfrm>
          <a:prstGeom prst="rect">
            <a:avLst/>
          </a:prstGeom>
          <a:noFill/>
        </p:spPr>
        <p:txBody>
          <a:bodyPr wrap="square" rtlCol="0">
            <a:spAutoFit/>
          </a:bodyPr>
          <a:lstStyle/>
          <a:p>
            <a:r>
              <a:rPr lang="en-US" sz="3600" dirty="0" smtClean="0"/>
              <a:t>Tabernacle is the type</a:t>
            </a:r>
          </a:p>
        </p:txBody>
      </p:sp>
      <p:sp>
        <p:nvSpPr>
          <p:cNvPr id="7" name="TextBox 6"/>
          <p:cNvSpPr txBox="1"/>
          <p:nvPr/>
        </p:nvSpPr>
        <p:spPr>
          <a:xfrm>
            <a:off x="3276600" y="3163669"/>
            <a:ext cx="5181600" cy="646331"/>
          </a:xfrm>
          <a:prstGeom prst="rect">
            <a:avLst/>
          </a:prstGeom>
          <a:noFill/>
        </p:spPr>
        <p:txBody>
          <a:bodyPr wrap="square" rtlCol="0">
            <a:spAutoFit/>
          </a:bodyPr>
          <a:lstStyle/>
          <a:p>
            <a:r>
              <a:rPr lang="en-US" sz="3600" dirty="0" smtClean="0"/>
              <a:t>Heaven is the antitype</a:t>
            </a:r>
          </a:p>
        </p:txBody>
      </p:sp>
      <p:sp>
        <p:nvSpPr>
          <p:cNvPr id="5" name="Right Brace 4"/>
          <p:cNvSpPr/>
          <p:nvPr/>
        </p:nvSpPr>
        <p:spPr>
          <a:xfrm flipH="1">
            <a:off x="2870199" y="2655711"/>
            <a:ext cx="381000" cy="1066800"/>
          </a:xfrm>
          <a:prstGeom prst="righ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57200" y="4058230"/>
            <a:ext cx="2590800" cy="646331"/>
          </a:xfrm>
          <a:prstGeom prst="rect">
            <a:avLst/>
          </a:prstGeom>
          <a:noFill/>
        </p:spPr>
        <p:txBody>
          <a:bodyPr wrap="square" rtlCol="0">
            <a:spAutoFit/>
          </a:bodyPr>
          <a:lstStyle/>
          <a:p>
            <a:r>
              <a:rPr lang="en-US" sz="3600" dirty="0" smtClean="0"/>
              <a:t>1 Peter 3</a:t>
            </a:r>
          </a:p>
        </p:txBody>
      </p:sp>
      <p:sp>
        <p:nvSpPr>
          <p:cNvPr id="12" name="TextBox 11"/>
          <p:cNvSpPr txBox="1"/>
          <p:nvPr/>
        </p:nvSpPr>
        <p:spPr>
          <a:xfrm>
            <a:off x="3276600" y="3787422"/>
            <a:ext cx="5410200" cy="646331"/>
          </a:xfrm>
          <a:prstGeom prst="rect">
            <a:avLst/>
          </a:prstGeom>
          <a:noFill/>
        </p:spPr>
        <p:txBody>
          <a:bodyPr wrap="square" rtlCol="0">
            <a:spAutoFit/>
          </a:bodyPr>
          <a:lstStyle/>
          <a:p>
            <a:r>
              <a:rPr lang="en-US" sz="3600" dirty="0" smtClean="0"/>
              <a:t>Flood waters are the type</a:t>
            </a:r>
          </a:p>
        </p:txBody>
      </p:sp>
      <p:sp>
        <p:nvSpPr>
          <p:cNvPr id="13" name="TextBox 12"/>
          <p:cNvSpPr txBox="1"/>
          <p:nvPr/>
        </p:nvSpPr>
        <p:spPr>
          <a:xfrm>
            <a:off x="3276600" y="4402499"/>
            <a:ext cx="5181600" cy="646331"/>
          </a:xfrm>
          <a:prstGeom prst="rect">
            <a:avLst/>
          </a:prstGeom>
          <a:noFill/>
        </p:spPr>
        <p:txBody>
          <a:bodyPr wrap="square" rtlCol="0">
            <a:spAutoFit/>
          </a:bodyPr>
          <a:lstStyle/>
          <a:p>
            <a:r>
              <a:rPr lang="en-US" sz="3600" dirty="0" smtClean="0"/>
              <a:t>Baptism is the antitype</a:t>
            </a:r>
          </a:p>
        </p:txBody>
      </p:sp>
      <p:sp>
        <p:nvSpPr>
          <p:cNvPr id="14" name="Right Brace 13"/>
          <p:cNvSpPr/>
          <p:nvPr/>
        </p:nvSpPr>
        <p:spPr>
          <a:xfrm flipH="1">
            <a:off x="2870199" y="3894541"/>
            <a:ext cx="381000" cy="1066800"/>
          </a:xfrm>
          <a:prstGeom prst="righ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6" name="TextBox 1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71482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500"/>
                            </p:stCondLst>
                            <p:childTnLst>
                              <p:par>
                                <p:cTn id="31" presetID="9" presetClass="emph" presetSubtype="0" grpId="1" nodeType="afterEffect">
                                  <p:stCondLst>
                                    <p:cond delay="0"/>
                                  </p:stCondLst>
                                  <p:childTnLst>
                                    <p:set>
                                      <p:cBhvr rctx="PPT">
                                        <p:cTn id="32" dur="indefinite"/>
                                        <p:tgtEl>
                                          <p:spTgt spid="3"/>
                                        </p:tgtEl>
                                        <p:attrNameLst>
                                          <p:attrName>style.opacity</p:attrName>
                                        </p:attrNameLst>
                                      </p:cBhvr>
                                      <p:to>
                                        <p:strVal val="0.5"/>
                                      </p:to>
                                    </p:set>
                                    <p:animEffect filter="image" prLst="opacity: 0.5">
                                      <p:cBhvr rctx="IE">
                                        <p:cTn id="33" dur="indefinite"/>
                                        <p:tgtEl>
                                          <p:spTgt spid="3"/>
                                        </p:tgtEl>
                                      </p:cBhvr>
                                    </p:animEffect>
                                  </p:childTnLst>
                                </p:cTn>
                              </p:par>
                              <p:par>
                                <p:cTn id="34" presetID="9" presetClass="emph" presetSubtype="0" grpId="1" nodeType="withEffect">
                                  <p:stCondLst>
                                    <p:cond delay="0"/>
                                  </p:stCondLst>
                                  <p:childTnLst>
                                    <p:set>
                                      <p:cBhvr rctx="PPT">
                                        <p:cTn id="35" dur="indefinite"/>
                                        <p:tgtEl>
                                          <p:spTgt spid="5"/>
                                        </p:tgtEl>
                                        <p:attrNameLst>
                                          <p:attrName>style.opacity</p:attrName>
                                        </p:attrNameLst>
                                      </p:cBhvr>
                                      <p:to>
                                        <p:strVal val="0.5"/>
                                      </p:to>
                                    </p:set>
                                    <p:animEffect filter="image" prLst="opacity: 0.5">
                                      <p:cBhvr rctx="IE">
                                        <p:cTn id="36" dur="indefinite"/>
                                        <p:tgtEl>
                                          <p:spTgt spid="5"/>
                                        </p:tgtEl>
                                      </p:cBhvr>
                                    </p:animEffect>
                                  </p:childTnLst>
                                </p:cTn>
                              </p:par>
                              <p:par>
                                <p:cTn id="37" presetID="9" presetClass="emph" presetSubtype="0" grpId="1" nodeType="withEffect">
                                  <p:stCondLst>
                                    <p:cond delay="0"/>
                                  </p:stCondLst>
                                  <p:childTnLst>
                                    <p:set>
                                      <p:cBhvr rctx="PPT">
                                        <p:cTn id="38" dur="indefinite"/>
                                        <p:tgtEl>
                                          <p:spTgt spid="4"/>
                                        </p:tgtEl>
                                        <p:attrNameLst>
                                          <p:attrName>style.opacity</p:attrName>
                                        </p:attrNameLst>
                                      </p:cBhvr>
                                      <p:to>
                                        <p:strVal val="0.5"/>
                                      </p:to>
                                    </p:set>
                                    <p:animEffect filter="image" prLst="opacity: 0.5">
                                      <p:cBhvr rctx="IE">
                                        <p:cTn id="39" dur="indefinite"/>
                                        <p:tgtEl>
                                          <p:spTgt spid="4"/>
                                        </p:tgtEl>
                                      </p:cBhvr>
                                    </p:animEffect>
                                  </p:childTnLst>
                                </p:cTn>
                              </p:par>
                              <p:par>
                                <p:cTn id="40" presetID="9" presetClass="emph" presetSubtype="0" grpId="1" nodeType="withEffect">
                                  <p:stCondLst>
                                    <p:cond delay="0"/>
                                  </p:stCondLst>
                                  <p:childTnLst>
                                    <p:set>
                                      <p:cBhvr rctx="PPT">
                                        <p:cTn id="41" dur="indefinite"/>
                                        <p:tgtEl>
                                          <p:spTgt spid="7"/>
                                        </p:tgtEl>
                                        <p:attrNameLst>
                                          <p:attrName>style.opacity</p:attrName>
                                        </p:attrNameLst>
                                      </p:cBhvr>
                                      <p:to>
                                        <p:strVal val="0.5"/>
                                      </p:to>
                                    </p:set>
                                    <p:animEffect filter="image" prLst="opacity: 0.5">
                                      <p:cBhvr rctx="IE">
                                        <p:cTn id="42" dur="indefinite"/>
                                        <p:tgtEl>
                                          <p:spTgt spid="7"/>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3" grpId="1"/>
      <p:bldP spid="4" grpId="0"/>
      <p:bldP spid="4" grpId="1"/>
      <p:bldP spid="7" grpId="0"/>
      <p:bldP spid="7" grpId="1"/>
      <p:bldP spid="5" grpId="0" animBg="1"/>
      <p:bldP spid="5" grpId="1" animBg="1"/>
      <p:bldP spid="11" grpId="0"/>
      <p:bldP spid="12" grpId="0"/>
      <p:bldP spid="13" grpId="0"/>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TextBox 8"/>
          <p:cNvSpPr txBox="1"/>
          <p:nvPr/>
        </p:nvSpPr>
        <p:spPr>
          <a:xfrm>
            <a:off x="457200" y="609600"/>
            <a:ext cx="8229600" cy="707886"/>
          </a:xfrm>
          <a:prstGeom prst="rect">
            <a:avLst/>
          </a:prstGeom>
          <a:noFill/>
        </p:spPr>
        <p:txBody>
          <a:bodyPr wrap="square" rtlCol="0">
            <a:spAutoFit/>
          </a:bodyPr>
          <a:lstStyle/>
          <a:p>
            <a:r>
              <a:rPr lang="en-US" sz="4000" dirty="0"/>
              <a:t>Baptism DOES save us –</a:t>
            </a:r>
          </a:p>
        </p:txBody>
      </p:sp>
      <p:sp>
        <p:nvSpPr>
          <p:cNvPr id="15" name="TextBox 14"/>
          <p:cNvSpPr txBox="1"/>
          <p:nvPr/>
        </p:nvSpPr>
        <p:spPr>
          <a:xfrm>
            <a:off x="445911" y="609600"/>
            <a:ext cx="8229600" cy="1323439"/>
          </a:xfrm>
          <a:prstGeom prst="rect">
            <a:avLst/>
          </a:prstGeom>
          <a:noFill/>
        </p:spPr>
        <p:txBody>
          <a:bodyPr wrap="square" rtlCol="0">
            <a:spAutoFit/>
          </a:bodyPr>
          <a:lstStyle/>
          <a:p>
            <a:r>
              <a:rPr lang="en-US" sz="4000" dirty="0" smtClean="0"/>
              <a:t>                                           from a bad conscience. </a:t>
            </a:r>
            <a:endParaRPr lang="en-US" sz="4000" dirty="0"/>
          </a:p>
        </p:txBody>
      </p:sp>
      <p:sp>
        <p:nvSpPr>
          <p:cNvPr id="16" name="TextBox 1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7" name="TextBox 1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66382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63107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9" name="TextBox 8"/>
          <p:cNvSpPr txBox="1"/>
          <p:nvPr/>
        </p:nvSpPr>
        <p:spPr>
          <a:xfrm>
            <a:off x="457200" y="609600"/>
            <a:ext cx="8229600" cy="1323439"/>
          </a:xfrm>
          <a:prstGeom prst="rect">
            <a:avLst/>
          </a:prstGeom>
          <a:noFill/>
        </p:spPr>
        <p:txBody>
          <a:bodyPr wrap="square" rtlCol="0">
            <a:spAutoFit/>
          </a:bodyPr>
          <a:lstStyle/>
          <a:p>
            <a:r>
              <a:rPr lang="en-US" sz="4000" dirty="0" smtClean="0"/>
              <a:t>Luke 23:39-43 ~ the thief on the Cross</a:t>
            </a:r>
            <a:endParaRPr lang="en-US" sz="4000" dirty="0"/>
          </a:p>
        </p:txBody>
      </p:sp>
      <p:sp>
        <p:nvSpPr>
          <p:cNvPr id="16" name="TextBox 1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7" name="TextBox 1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0732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pic>
        <p:nvPicPr>
          <p:cNvPr id="3074" name="Picture 2" descr="http://upload.wikimedia.org/wikipedia/commons/thumb/9/99/Labarum_of_Constantine_the_Great.svg/277px-Labarum_of_Constantine_the_Grea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1930">
            <a:off x="5241983" y="1078631"/>
            <a:ext cx="2902268" cy="4253865"/>
          </a:xfrm>
          <a:prstGeom prst="rect">
            <a:avLst/>
          </a:prstGeom>
          <a:noFill/>
          <a:effectLst>
            <a:outerShdw blurRad="127000" dist="254000" dir="78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2811959"/>
            <a:ext cx="6202649" cy="769441"/>
          </a:xfrm>
          <a:prstGeom prst="rect">
            <a:avLst/>
          </a:prstGeom>
          <a:noFill/>
        </p:spPr>
        <p:txBody>
          <a:bodyPr wrap="square" rtlCol="0">
            <a:spAutoFit/>
          </a:bodyPr>
          <a:lstStyle/>
          <a:p>
            <a:r>
              <a:rPr lang="en-US" sz="4400" dirty="0" smtClean="0">
                <a:solidFill>
                  <a:srgbClr val="FFFF00"/>
                </a:solidFill>
              </a:rPr>
              <a:t>Roman Catholicism</a:t>
            </a:r>
            <a:endParaRPr lang="en-US" sz="4400" dirty="0">
              <a:solidFill>
                <a:srgbClr val="FFFF00"/>
              </a:solidFill>
            </a:endParaRPr>
          </a:p>
        </p:txBody>
      </p:sp>
      <p:sp>
        <p:nvSpPr>
          <p:cNvPr id="7" name="TextBox 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61004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411237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06336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r>
              <a:rPr lang="en-US" sz="3600" dirty="0">
                <a:solidFill>
                  <a:srgbClr val="FFFF00"/>
                </a:solidFill>
              </a:rPr>
              <a:t>Third Ecumenical Council </a:t>
            </a:r>
            <a:r>
              <a:rPr lang="en-US" sz="3600" dirty="0"/>
              <a:t>~ AD 431</a:t>
            </a:r>
            <a:endParaRPr lang="en-US" sz="3600" dirty="0">
              <a:solidFill>
                <a:srgbClr val="FFFF00"/>
              </a:solidFill>
            </a:endParaRPr>
          </a:p>
        </p:txBody>
      </p:sp>
      <p:sp>
        <p:nvSpPr>
          <p:cNvPr id="6" name="TextBox 5"/>
          <p:cNvSpPr txBox="1"/>
          <p:nvPr/>
        </p:nvSpPr>
        <p:spPr>
          <a:xfrm>
            <a:off x="457200" y="1171180"/>
            <a:ext cx="8255726" cy="1200329"/>
          </a:xfrm>
          <a:prstGeom prst="rect">
            <a:avLst/>
          </a:prstGeom>
          <a:noFill/>
        </p:spPr>
        <p:txBody>
          <a:bodyPr wrap="square" rtlCol="0">
            <a:spAutoFit/>
          </a:bodyPr>
          <a:lstStyle/>
          <a:p>
            <a:pPr marL="463550" indent="-463550">
              <a:buFont typeface="Arial" panose="020B0604020202020204" pitchFamily="34" charset="0"/>
              <a:buChar char="•"/>
            </a:pPr>
            <a:r>
              <a:rPr lang="en-US" sz="3600" dirty="0"/>
              <a:t>Mary received the title of </a:t>
            </a:r>
            <a:r>
              <a:rPr lang="en-US" sz="3600" b="1" i="1" dirty="0" err="1">
                <a:solidFill>
                  <a:srgbClr val="FFFF00"/>
                </a:solidFill>
                <a:latin typeface="Times New Roman" panose="02020603050405020304" pitchFamily="18" charset="0"/>
                <a:cs typeface="Times New Roman" panose="02020603050405020304" pitchFamily="18" charset="0"/>
              </a:rPr>
              <a:t>Theotokos</a:t>
            </a:r>
            <a:r>
              <a:rPr lang="en-US" sz="3600" dirty="0">
                <a:solidFill>
                  <a:srgbClr val="FFFF00"/>
                </a:solidFill>
              </a:rPr>
              <a:t> </a:t>
            </a:r>
            <a:r>
              <a:rPr lang="en-US" sz="3600" dirty="0"/>
              <a:t>(“</a:t>
            </a:r>
            <a:r>
              <a:rPr lang="en-US" sz="3600" i="1" dirty="0"/>
              <a:t>the God-bearer</a:t>
            </a:r>
            <a:r>
              <a:rPr lang="en-US" sz="3600" dirty="0"/>
              <a:t>”)</a:t>
            </a:r>
          </a:p>
        </p:txBody>
      </p:sp>
      <p:sp>
        <p:nvSpPr>
          <p:cNvPr id="7" name="TextBox 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9" name="TextBox 8"/>
          <p:cNvSpPr txBox="1"/>
          <p:nvPr/>
        </p:nvSpPr>
        <p:spPr>
          <a:xfrm>
            <a:off x="457200" y="2304871"/>
            <a:ext cx="8255726" cy="1754326"/>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Nestorius, archbishop of Constantinople, preferred </a:t>
            </a:r>
            <a:r>
              <a:rPr lang="en-US" sz="3600" b="1" i="1" dirty="0" err="1">
                <a:solidFill>
                  <a:srgbClr val="FFFF00"/>
                </a:solidFill>
                <a:latin typeface="Times New Roman" panose="02020603050405020304" pitchFamily="18" charset="0"/>
                <a:cs typeface="Times New Roman" panose="02020603050405020304" pitchFamily="18" charset="0"/>
              </a:rPr>
              <a:t>Christotokos</a:t>
            </a:r>
            <a:r>
              <a:rPr lang="en-US" sz="3600" dirty="0">
                <a:solidFill>
                  <a:srgbClr val="FFFF00"/>
                </a:solidFill>
              </a:rPr>
              <a:t> </a:t>
            </a:r>
            <a:endParaRPr lang="en-US" sz="3600" dirty="0"/>
          </a:p>
        </p:txBody>
      </p:sp>
    </p:spTree>
    <p:extLst>
      <p:ext uri="{BB962C8B-B14F-4D97-AF65-F5344CB8AC3E}">
        <p14:creationId xmlns:p14="http://schemas.microsoft.com/office/powerpoint/2010/main" val="205281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http://upload.wikimedia.org/wikipedia/commons/9/91/Popepius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74213">
            <a:off x="4058665" y="793298"/>
            <a:ext cx="3430280" cy="4808306"/>
          </a:xfrm>
          <a:prstGeom prst="rect">
            <a:avLst/>
          </a:prstGeom>
          <a:noFill/>
          <a:effectLst>
            <a:outerShdw blurRad="127000" dist="254000" dir="78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r>
              <a:rPr lang="en-US" sz="3600" dirty="0">
                <a:solidFill>
                  <a:srgbClr val="FFFF00"/>
                </a:solidFill>
              </a:rPr>
              <a:t>Immaculate Conception</a:t>
            </a:r>
            <a:r>
              <a:rPr lang="en-US" sz="3600" dirty="0"/>
              <a:t> ~ 1854, Pope Pius IX</a:t>
            </a:r>
          </a:p>
        </p:txBody>
      </p:sp>
      <p:sp>
        <p:nvSpPr>
          <p:cNvPr id="6" name="TextBox 5"/>
          <p:cNvSpPr txBox="1"/>
          <p:nvPr/>
        </p:nvSpPr>
        <p:spPr>
          <a:xfrm>
            <a:off x="457200" y="1652982"/>
            <a:ext cx="8255726" cy="3970318"/>
          </a:xfrm>
          <a:prstGeom prst="rect">
            <a:avLst/>
          </a:prstGeom>
          <a:noFill/>
        </p:spPr>
        <p:txBody>
          <a:bodyPr wrap="square" rtlCol="0">
            <a:spAutoFit/>
          </a:bodyPr>
          <a:lstStyle/>
          <a:p>
            <a:pPr marL="338138" indent="-338138">
              <a:buFont typeface="Arial" panose="020B0604020202020204" pitchFamily="34" charset="0"/>
              <a:buChar char="•"/>
            </a:pPr>
            <a:r>
              <a:rPr lang="en-US" sz="3600" dirty="0"/>
              <a:t>“We declare, pronounce and define that the doctrine which holds that the Blessed Virgin Mary, at the first instant of her conception, by a singular privilege and grace of the Omnipotent God, in virtue of the merits of Jesus Christ, the </a:t>
            </a:r>
            <a:r>
              <a:rPr lang="en-US" sz="3600" dirty="0" err="1"/>
              <a:t>Saviour</a:t>
            </a:r>
            <a:r>
              <a:rPr lang="en-US" sz="3600" dirty="0"/>
              <a:t> </a:t>
            </a:r>
            <a:r>
              <a:rPr lang="en-US" sz="3600" dirty="0" smtClean="0"/>
              <a:t>of</a:t>
            </a:r>
            <a:endParaRPr lang="en-US" sz="3600" dirty="0"/>
          </a:p>
        </p:txBody>
      </p:sp>
      <p:sp>
        <p:nvSpPr>
          <p:cNvPr id="7" name="TextBox 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4" name="TextBox 3"/>
          <p:cNvSpPr txBox="1"/>
          <p:nvPr/>
        </p:nvSpPr>
        <p:spPr>
          <a:xfrm>
            <a:off x="4862315" y="5405735"/>
            <a:ext cx="2833885"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From 1846-1878</a:t>
            </a:r>
          </a:p>
        </p:txBody>
      </p:sp>
    </p:spTree>
    <p:extLst>
      <p:ext uri="{BB962C8B-B14F-4D97-AF65-F5344CB8AC3E}">
        <p14:creationId xmlns:p14="http://schemas.microsoft.com/office/powerpoint/2010/main" val="424273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10" presetClass="exit" presetSubtype="0" fill="hold" nodeType="withEffect">
                                  <p:stCondLst>
                                    <p:cond delay="0"/>
                                  </p:stCondLst>
                                  <p:childTnLst>
                                    <p:animEffect transition="out" filter="fade">
                                      <p:cBhvr>
                                        <p:cTn id="25" dur="500"/>
                                        <p:tgtEl>
                                          <p:spTgt spid="6146"/>
                                        </p:tgtEl>
                                      </p:cBhvr>
                                    </p:animEffect>
                                    <p:set>
                                      <p:cBhvr>
                                        <p:cTn id="26" dur="1" fill="hold">
                                          <p:stCondLst>
                                            <p:cond delay="499"/>
                                          </p:stCondLst>
                                        </p:cTn>
                                        <p:tgtEl>
                                          <p:spTgt spid="614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r>
              <a:rPr lang="en-US" sz="3600" dirty="0">
                <a:solidFill>
                  <a:srgbClr val="FFFF00"/>
                </a:solidFill>
              </a:rPr>
              <a:t>Immaculate Conception</a:t>
            </a:r>
            <a:r>
              <a:rPr lang="en-US" sz="3600" dirty="0"/>
              <a:t> ~ 1854, Pope Pius IX</a:t>
            </a:r>
          </a:p>
        </p:txBody>
      </p:sp>
      <p:sp>
        <p:nvSpPr>
          <p:cNvPr id="6" name="TextBox 5"/>
          <p:cNvSpPr txBox="1"/>
          <p:nvPr/>
        </p:nvSpPr>
        <p:spPr>
          <a:xfrm>
            <a:off x="457200" y="1652982"/>
            <a:ext cx="8255726" cy="2862322"/>
          </a:xfrm>
          <a:prstGeom prst="rect">
            <a:avLst/>
          </a:prstGeom>
          <a:noFill/>
        </p:spPr>
        <p:txBody>
          <a:bodyPr wrap="square" rtlCol="0">
            <a:spAutoFit/>
          </a:bodyPr>
          <a:lstStyle/>
          <a:p>
            <a:pPr marL="338138" indent="-338138">
              <a:buFont typeface="Arial" panose="020B0604020202020204" pitchFamily="34" charset="0"/>
              <a:buChar char="•"/>
            </a:pPr>
            <a:r>
              <a:rPr lang="en-US" sz="3600" dirty="0"/>
              <a:t>mankind, was preserved immaculate from all stain of original sin, has been revealed by God, and therefore should firmly and constantly be believed by all the faithful.”</a:t>
            </a:r>
          </a:p>
        </p:txBody>
      </p:sp>
      <p:sp>
        <p:nvSpPr>
          <p:cNvPr id="7" name="TextBox 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Fringe</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91364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lt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lts">
      <a:majorFont>
        <a:latin typeface="Aaron"/>
        <a:ea typeface=""/>
        <a:cs typeface=""/>
      </a:majorFont>
      <a:minorFont>
        <a:latin typeface="Aaro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err="1" smtClean="0"/>
        </a:defPPr>
      </a:lstStyle>
    </a:txDef>
  </a:objectDefaults>
  <a:extraClrSchemeLst/>
  <a:extLst>
    <a:ext uri="{05A4C25C-085E-4340-85A3-A5531E510DB2}">
      <thm15:themeFamily xmlns:thm15="http://schemas.microsoft.com/office/thememl/2012/main" name="Cults.potx" id="{2C3E478C-605D-4B9D-B609-AB71AC8F95EF}" vid="{1183348F-5333-4AF9-A82D-2CD9E2CA2EB6}"/>
    </a:ext>
  </a:extLst>
</a:theme>
</file>

<file path=docProps/app.xml><?xml version="1.0" encoding="utf-8"?>
<Properties xmlns="http://schemas.openxmlformats.org/officeDocument/2006/extended-properties" xmlns:vt="http://schemas.openxmlformats.org/officeDocument/2006/docPropsVTypes">
  <Template>Cults</Template>
  <TotalTime>1880</TotalTime>
  <Words>1373</Words>
  <Application>Microsoft Office PowerPoint</Application>
  <PresentationFormat>On-screen Show (4:3)</PresentationFormat>
  <Paragraphs>210</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Black</vt:lpstr>
      <vt:lpstr>PT Longbranch</vt:lpstr>
      <vt:lpstr>Times New Roman</vt:lpstr>
      <vt:lpstr>Aaron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42</cp:revision>
  <dcterms:created xsi:type="dcterms:W3CDTF">2014-11-03T18:49:15Z</dcterms:created>
  <dcterms:modified xsi:type="dcterms:W3CDTF">2014-11-05T21:58:27Z</dcterms:modified>
</cp:coreProperties>
</file>